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04" r:id="rId2"/>
    <p:sldId id="305" r:id="rId3"/>
    <p:sldId id="270" r:id="rId4"/>
    <p:sldId id="306" r:id="rId5"/>
    <p:sldId id="307" r:id="rId6"/>
    <p:sldId id="292" r:id="rId7"/>
    <p:sldId id="279" r:id="rId8"/>
    <p:sldId id="280" r:id="rId9"/>
    <p:sldId id="294" r:id="rId10"/>
    <p:sldId id="285" r:id="rId11"/>
    <p:sldId id="286" r:id="rId12"/>
    <p:sldId id="293" r:id="rId13"/>
    <p:sldId id="295" r:id="rId14"/>
    <p:sldId id="297" r:id="rId15"/>
    <p:sldId id="296" r:id="rId16"/>
    <p:sldId id="309" r:id="rId17"/>
    <p:sldId id="311" r:id="rId18"/>
    <p:sldId id="298" r:id="rId19"/>
    <p:sldId id="299" r:id="rId20"/>
    <p:sldId id="300" r:id="rId21"/>
    <p:sldId id="301" r:id="rId22"/>
    <p:sldId id="268" r:id="rId23"/>
    <p:sldId id="302" r:id="rId24"/>
    <p:sldId id="303"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7" d="100"/>
          <a:sy n="57" d="100"/>
        </p:scale>
        <p:origin x="-1662" y="-24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69F8C9-9A39-427D-A3BA-D76D1C49600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ru-RU"/>
        </a:p>
      </dgm:t>
    </dgm:pt>
    <dgm:pt modelId="{2553CCF8-0CFB-4255-B8EA-77A88623CB48}">
      <dgm:prSet phldrT="[Текст]" custT="1">
        <dgm:style>
          <a:lnRef idx="2">
            <a:schemeClr val="accent3"/>
          </a:lnRef>
          <a:fillRef idx="1">
            <a:schemeClr val="lt1"/>
          </a:fillRef>
          <a:effectRef idx="0">
            <a:schemeClr val="accent3"/>
          </a:effectRef>
          <a:fontRef idx="minor">
            <a:schemeClr val="dk1"/>
          </a:fontRef>
        </dgm:style>
      </dgm:prSet>
      <dgm:spPr/>
      <dgm:t>
        <a:bodyPr/>
        <a:lstStyle/>
        <a:p>
          <a:r>
            <a:rPr lang="ru-RU" sz="3600" b="1" dirty="0" smtClean="0"/>
            <a:t>Доходы семьи</a:t>
          </a:r>
          <a:endParaRPr lang="ru-RU" sz="3600" b="1" dirty="0"/>
        </a:p>
      </dgm:t>
    </dgm:pt>
    <dgm:pt modelId="{9C7C2FEE-2B5E-4B03-8379-1908E9B4B1D8}" type="parTrans" cxnId="{FC61E818-4B22-4EF6-BD89-6AE37254543B}">
      <dgm:prSet/>
      <dgm:spPr/>
      <dgm:t>
        <a:bodyPr/>
        <a:lstStyle/>
        <a:p>
          <a:endParaRPr lang="ru-RU"/>
        </a:p>
      </dgm:t>
    </dgm:pt>
    <dgm:pt modelId="{934D0E14-2F21-445D-85D3-8A00C6588A2F}" type="sibTrans" cxnId="{FC61E818-4B22-4EF6-BD89-6AE37254543B}">
      <dgm:prSet/>
      <dgm:spPr/>
      <dgm:t>
        <a:bodyPr/>
        <a:lstStyle/>
        <a:p>
          <a:endParaRPr lang="ru-RU"/>
        </a:p>
      </dgm:t>
    </dgm:pt>
    <dgm:pt modelId="{DE07E023-BCAC-4AED-82CF-2888D7512131}">
      <dgm:prSet phldrT="[Текст]">
        <dgm:style>
          <a:lnRef idx="2">
            <a:schemeClr val="accent3"/>
          </a:lnRef>
          <a:fillRef idx="1">
            <a:schemeClr val="lt1"/>
          </a:fillRef>
          <a:effectRef idx="0">
            <a:schemeClr val="accent3"/>
          </a:effectRef>
          <a:fontRef idx="minor">
            <a:schemeClr val="dk1"/>
          </a:fontRef>
        </dgm:style>
      </dgm:prSet>
      <dgm:spPr/>
      <dgm:t>
        <a:bodyPr/>
        <a:lstStyle/>
        <a:p>
          <a:r>
            <a:rPr lang="ru-RU" b="1" smtClean="0"/>
            <a:t>Фиксированные </a:t>
          </a:r>
          <a:r>
            <a:rPr lang="ru-RU" dirty="0" smtClean="0"/>
            <a:t>(семья не может повлиять на их размер)</a:t>
          </a:r>
          <a:endParaRPr lang="ru-RU" dirty="0"/>
        </a:p>
      </dgm:t>
    </dgm:pt>
    <dgm:pt modelId="{EE6E6377-5E70-42CA-ACBE-422BED9F36F1}" type="parTrans" cxnId="{C9995330-4E2F-4864-A069-71CECA98DEF8}">
      <dgm:prSet/>
      <dgm:spPr/>
      <dgm:t>
        <a:bodyPr/>
        <a:lstStyle/>
        <a:p>
          <a:endParaRPr lang="ru-RU"/>
        </a:p>
      </dgm:t>
    </dgm:pt>
    <dgm:pt modelId="{42CA9A39-1BBC-4614-B0D7-2E51E2B35D3A}" type="sibTrans" cxnId="{C9995330-4E2F-4864-A069-71CECA98DEF8}">
      <dgm:prSet/>
      <dgm:spPr/>
      <dgm:t>
        <a:bodyPr/>
        <a:lstStyle/>
        <a:p>
          <a:endParaRPr lang="ru-RU"/>
        </a:p>
      </dgm:t>
    </dgm:pt>
    <dgm:pt modelId="{C55DCA8D-9C45-4083-8E83-27B3880B2144}">
      <dgm:prSet phldrT="[Текст]">
        <dgm:style>
          <a:lnRef idx="2">
            <a:schemeClr val="accent3"/>
          </a:lnRef>
          <a:fillRef idx="1">
            <a:schemeClr val="lt1"/>
          </a:fillRef>
          <a:effectRef idx="0">
            <a:schemeClr val="accent3"/>
          </a:effectRef>
          <a:fontRef idx="minor">
            <a:schemeClr val="dk1"/>
          </a:fontRef>
        </dgm:style>
      </dgm:prSet>
      <dgm:spPr/>
      <dgm:t>
        <a:bodyPr/>
        <a:lstStyle/>
        <a:p>
          <a:r>
            <a:rPr lang="ru-RU" b="1" dirty="0" smtClean="0"/>
            <a:t>Переменные</a:t>
          </a:r>
          <a:r>
            <a:rPr lang="ru-RU" dirty="0" smtClean="0"/>
            <a:t> </a:t>
          </a:r>
        </a:p>
        <a:p>
          <a:r>
            <a:rPr lang="ru-RU" dirty="0" smtClean="0"/>
            <a:t>(могут изменяться в зависимости от изменений качества и количества усилий семьи)</a:t>
          </a:r>
          <a:endParaRPr lang="ru-RU" dirty="0"/>
        </a:p>
      </dgm:t>
    </dgm:pt>
    <dgm:pt modelId="{8CE4CB79-13AF-42E7-9954-85194117FACD}" type="parTrans" cxnId="{8CFA8333-A832-40B3-8684-BD7F439595E4}">
      <dgm:prSet/>
      <dgm:spPr/>
      <dgm:t>
        <a:bodyPr/>
        <a:lstStyle/>
        <a:p>
          <a:endParaRPr lang="ru-RU"/>
        </a:p>
      </dgm:t>
    </dgm:pt>
    <dgm:pt modelId="{94055038-C636-4D33-84C2-E08BDE3D3947}" type="sibTrans" cxnId="{8CFA8333-A832-40B3-8684-BD7F439595E4}">
      <dgm:prSet/>
      <dgm:spPr/>
      <dgm:t>
        <a:bodyPr/>
        <a:lstStyle/>
        <a:p>
          <a:endParaRPr lang="ru-RU"/>
        </a:p>
      </dgm:t>
    </dgm:pt>
    <dgm:pt modelId="{B8615126-6F02-4611-8DC7-3D10DA516983}" type="pres">
      <dgm:prSet presAssocID="{C269F8C9-9A39-427D-A3BA-D76D1C496006}" presName="hierChild1" presStyleCnt="0">
        <dgm:presLayoutVars>
          <dgm:orgChart val="1"/>
          <dgm:chPref val="1"/>
          <dgm:dir/>
          <dgm:animOne val="branch"/>
          <dgm:animLvl val="lvl"/>
          <dgm:resizeHandles/>
        </dgm:presLayoutVars>
      </dgm:prSet>
      <dgm:spPr/>
      <dgm:t>
        <a:bodyPr/>
        <a:lstStyle/>
        <a:p>
          <a:endParaRPr lang="ru-RU"/>
        </a:p>
      </dgm:t>
    </dgm:pt>
    <dgm:pt modelId="{E43C32E6-EB5A-497E-927E-308B417675EA}" type="pres">
      <dgm:prSet presAssocID="{2553CCF8-0CFB-4255-B8EA-77A88623CB48}" presName="hierRoot1" presStyleCnt="0">
        <dgm:presLayoutVars>
          <dgm:hierBranch val="init"/>
        </dgm:presLayoutVars>
      </dgm:prSet>
      <dgm:spPr/>
    </dgm:pt>
    <dgm:pt modelId="{BA286256-A4ED-4D10-B040-131016ED805F}" type="pres">
      <dgm:prSet presAssocID="{2553CCF8-0CFB-4255-B8EA-77A88623CB48}" presName="rootComposite1" presStyleCnt="0"/>
      <dgm:spPr/>
    </dgm:pt>
    <dgm:pt modelId="{78909BAE-1D7B-4BFC-B80C-32EEE7425C7D}" type="pres">
      <dgm:prSet presAssocID="{2553CCF8-0CFB-4255-B8EA-77A88623CB48}" presName="rootText1" presStyleLbl="node0" presStyleIdx="0" presStyleCnt="1" custScaleY="56952">
        <dgm:presLayoutVars>
          <dgm:chPref val="3"/>
        </dgm:presLayoutVars>
      </dgm:prSet>
      <dgm:spPr/>
      <dgm:t>
        <a:bodyPr/>
        <a:lstStyle/>
        <a:p>
          <a:endParaRPr lang="ru-RU"/>
        </a:p>
      </dgm:t>
    </dgm:pt>
    <dgm:pt modelId="{39B202B0-5276-4A19-8449-73ADF71B7DB5}" type="pres">
      <dgm:prSet presAssocID="{2553CCF8-0CFB-4255-B8EA-77A88623CB48}" presName="rootConnector1" presStyleLbl="node1" presStyleIdx="0" presStyleCnt="0"/>
      <dgm:spPr/>
      <dgm:t>
        <a:bodyPr/>
        <a:lstStyle/>
        <a:p>
          <a:endParaRPr lang="ru-RU"/>
        </a:p>
      </dgm:t>
    </dgm:pt>
    <dgm:pt modelId="{57C355FC-2EBE-4149-89E0-36F5F0BFDAE2}" type="pres">
      <dgm:prSet presAssocID="{2553CCF8-0CFB-4255-B8EA-77A88623CB48}" presName="hierChild2" presStyleCnt="0"/>
      <dgm:spPr/>
    </dgm:pt>
    <dgm:pt modelId="{892B5D79-129C-4F0C-8BF6-1C15CCAFC69F}" type="pres">
      <dgm:prSet presAssocID="{EE6E6377-5E70-42CA-ACBE-422BED9F36F1}" presName="Name37" presStyleLbl="parChTrans1D2" presStyleIdx="0" presStyleCnt="2"/>
      <dgm:spPr/>
      <dgm:t>
        <a:bodyPr/>
        <a:lstStyle/>
        <a:p>
          <a:endParaRPr lang="ru-RU"/>
        </a:p>
      </dgm:t>
    </dgm:pt>
    <dgm:pt modelId="{E34E0921-2ADC-4F00-A4AD-F7E3DB068132}" type="pres">
      <dgm:prSet presAssocID="{DE07E023-BCAC-4AED-82CF-2888D7512131}" presName="hierRoot2" presStyleCnt="0">
        <dgm:presLayoutVars>
          <dgm:hierBranch val="init"/>
        </dgm:presLayoutVars>
      </dgm:prSet>
      <dgm:spPr/>
    </dgm:pt>
    <dgm:pt modelId="{C8E03DB2-31FC-4F29-910D-6D578675B580}" type="pres">
      <dgm:prSet presAssocID="{DE07E023-BCAC-4AED-82CF-2888D7512131}" presName="rootComposite" presStyleCnt="0"/>
      <dgm:spPr/>
    </dgm:pt>
    <dgm:pt modelId="{83A64F0F-5624-4418-8D5F-B97B5EFD43ED}" type="pres">
      <dgm:prSet presAssocID="{DE07E023-BCAC-4AED-82CF-2888D7512131}" presName="rootText" presStyleLbl="node2" presStyleIdx="0" presStyleCnt="2" custScaleY="138450">
        <dgm:presLayoutVars>
          <dgm:chPref val="3"/>
        </dgm:presLayoutVars>
      </dgm:prSet>
      <dgm:spPr/>
      <dgm:t>
        <a:bodyPr/>
        <a:lstStyle/>
        <a:p>
          <a:endParaRPr lang="ru-RU"/>
        </a:p>
      </dgm:t>
    </dgm:pt>
    <dgm:pt modelId="{A5F20C5D-FA18-404E-AABD-17A1A121D14D}" type="pres">
      <dgm:prSet presAssocID="{DE07E023-BCAC-4AED-82CF-2888D7512131}" presName="rootConnector" presStyleLbl="node2" presStyleIdx="0" presStyleCnt="2"/>
      <dgm:spPr/>
      <dgm:t>
        <a:bodyPr/>
        <a:lstStyle/>
        <a:p>
          <a:endParaRPr lang="ru-RU"/>
        </a:p>
      </dgm:t>
    </dgm:pt>
    <dgm:pt modelId="{EFD714F4-5F71-46A6-8C91-5071049C90F9}" type="pres">
      <dgm:prSet presAssocID="{DE07E023-BCAC-4AED-82CF-2888D7512131}" presName="hierChild4" presStyleCnt="0"/>
      <dgm:spPr/>
    </dgm:pt>
    <dgm:pt modelId="{04F2D9B6-7F33-4BA2-ADB0-7B791CD8C7CC}" type="pres">
      <dgm:prSet presAssocID="{DE07E023-BCAC-4AED-82CF-2888D7512131}" presName="hierChild5" presStyleCnt="0"/>
      <dgm:spPr/>
    </dgm:pt>
    <dgm:pt modelId="{7D47D20A-228A-4BFB-A53D-1DB5B3C80488}" type="pres">
      <dgm:prSet presAssocID="{8CE4CB79-13AF-42E7-9954-85194117FACD}" presName="Name37" presStyleLbl="parChTrans1D2" presStyleIdx="1" presStyleCnt="2"/>
      <dgm:spPr/>
      <dgm:t>
        <a:bodyPr/>
        <a:lstStyle/>
        <a:p>
          <a:endParaRPr lang="ru-RU"/>
        </a:p>
      </dgm:t>
    </dgm:pt>
    <dgm:pt modelId="{0888DCDF-7CAA-496E-AC61-B14F30657664}" type="pres">
      <dgm:prSet presAssocID="{C55DCA8D-9C45-4083-8E83-27B3880B2144}" presName="hierRoot2" presStyleCnt="0">
        <dgm:presLayoutVars>
          <dgm:hierBranch val="init"/>
        </dgm:presLayoutVars>
      </dgm:prSet>
      <dgm:spPr/>
    </dgm:pt>
    <dgm:pt modelId="{E84F9287-5ED5-4124-95C2-2D241F04A8DA}" type="pres">
      <dgm:prSet presAssocID="{C55DCA8D-9C45-4083-8E83-27B3880B2144}" presName="rootComposite" presStyleCnt="0"/>
      <dgm:spPr/>
    </dgm:pt>
    <dgm:pt modelId="{5E820F93-3413-4FC6-ACB2-9F53738EFF88}" type="pres">
      <dgm:prSet presAssocID="{C55DCA8D-9C45-4083-8E83-27B3880B2144}" presName="rootText" presStyleLbl="node2" presStyleIdx="1" presStyleCnt="2" custScaleY="138513">
        <dgm:presLayoutVars>
          <dgm:chPref val="3"/>
        </dgm:presLayoutVars>
      </dgm:prSet>
      <dgm:spPr/>
      <dgm:t>
        <a:bodyPr/>
        <a:lstStyle/>
        <a:p>
          <a:endParaRPr lang="ru-RU"/>
        </a:p>
      </dgm:t>
    </dgm:pt>
    <dgm:pt modelId="{D583C2BD-478F-45AB-9D42-9117EB70F230}" type="pres">
      <dgm:prSet presAssocID="{C55DCA8D-9C45-4083-8E83-27B3880B2144}" presName="rootConnector" presStyleLbl="node2" presStyleIdx="1" presStyleCnt="2"/>
      <dgm:spPr/>
      <dgm:t>
        <a:bodyPr/>
        <a:lstStyle/>
        <a:p>
          <a:endParaRPr lang="ru-RU"/>
        </a:p>
      </dgm:t>
    </dgm:pt>
    <dgm:pt modelId="{881E44F4-90ED-4D27-8A13-614C7EC91C11}" type="pres">
      <dgm:prSet presAssocID="{C55DCA8D-9C45-4083-8E83-27B3880B2144}" presName="hierChild4" presStyleCnt="0"/>
      <dgm:spPr/>
    </dgm:pt>
    <dgm:pt modelId="{282740DA-9204-449A-BFE7-BEBC284FAFA4}" type="pres">
      <dgm:prSet presAssocID="{C55DCA8D-9C45-4083-8E83-27B3880B2144}" presName="hierChild5" presStyleCnt="0"/>
      <dgm:spPr/>
    </dgm:pt>
    <dgm:pt modelId="{BA6FD746-969E-4992-80A7-3FD36F70B9BF}" type="pres">
      <dgm:prSet presAssocID="{2553CCF8-0CFB-4255-B8EA-77A88623CB48}" presName="hierChild3" presStyleCnt="0"/>
      <dgm:spPr/>
    </dgm:pt>
  </dgm:ptLst>
  <dgm:cxnLst>
    <dgm:cxn modelId="{C9995330-4E2F-4864-A069-71CECA98DEF8}" srcId="{2553CCF8-0CFB-4255-B8EA-77A88623CB48}" destId="{DE07E023-BCAC-4AED-82CF-2888D7512131}" srcOrd="0" destOrd="0" parTransId="{EE6E6377-5E70-42CA-ACBE-422BED9F36F1}" sibTransId="{42CA9A39-1BBC-4614-B0D7-2E51E2B35D3A}"/>
    <dgm:cxn modelId="{FC61E818-4B22-4EF6-BD89-6AE37254543B}" srcId="{C269F8C9-9A39-427D-A3BA-D76D1C496006}" destId="{2553CCF8-0CFB-4255-B8EA-77A88623CB48}" srcOrd="0" destOrd="0" parTransId="{9C7C2FEE-2B5E-4B03-8379-1908E9B4B1D8}" sibTransId="{934D0E14-2F21-445D-85D3-8A00C6588A2F}"/>
    <dgm:cxn modelId="{220B3F1D-5D07-43F4-A61F-4214E323CFF7}" type="presOf" srcId="{DE07E023-BCAC-4AED-82CF-2888D7512131}" destId="{A5F20C5D-FA18-404E-AABD-17A1A121D14D}" srcOrd="1" destOrd="0" presId="urn:microsoft.com/office/officeart/2005/8/layout/orgChart1"/>
    <dgm:cxn modelId="{A30CD0BD-9E1E-4A6B-90C5-7AB9C2714DDE}" type="presOf" srcId="{8CE4CB79-13AF-42E7-9954-85194117FACD}" destId="{7D47D20A-228A-4BFB-A53D-1DB5B3C80488}" srcOrd="0" destOrd="0" presId="urn:microsoft.com/office/officeart/2005/8/layout/orgChart1"/>
    <dgm:cxn modelId="{87681245-511A-451D-868D-AE22B4FEB33D}" type="presOf" srcId="{DE07E023-BCAC-4AED-82CF-2888D7512131}" destId="{83A64F0F-5624-4418-8D5F-B97B5EFD43ED}" srcOrd="0" destOrd="0" presId="urn:microsoft.com/office/officeart/2005/8/layout/orgChart1"/>
    <dgm:cxn modelId="{47200B53-FDB5-4A3F-8D93-15F553FCBA03}" type="presOf" srcId="{C55DCA8D-9C45-4083-8E83-27B3880B2144}" destId="{D583C2BD-478F-45AB-9D42-9117EB70F230}" srcOrd="1" destOrd="0" presId="urn:microsoft.com/office/officeart/2005/8/layout/orgChart1"/>
    <dgm:cxn modelId="{8CFA8333-A832-40B3-8684-BD7F439595E4}" srcId="{2553CCF8-0CFB-4255-B8EA-77A88623CB48}" destId="{C55DCA8D-9C45-4083-8E83-27B3880B2144}" srcOrd="1" destOrd="0" parTransId="{8CE4CB79-13AF-42E7-9954-85194117FACD}" sibTransId="{94055038-C636-4D33-84C2-E08BDE3D3947}"/>
    <dgm:cxn modelId="{9DF26BCF-D9CF-4339-A945-6144EC8152FB}" type="presOf" srcId="{C269F8C9-9A39-427D-A3BA-D76D1C496006}" destId="{B8615126-6F02-4611-8DC7-3D10DA516983}" srcOrd="0" destOrd="0" presId="urn:microsoft.com/office/officeart/2005/8/layout/orgChart1"/>
    <dgm:cxn modelId="{265A14B7-2A26-47E0-95C2-6B711ECEF5A1}" type="presOf" srcId="{EE6E6377-5E70-42CA-ACBE-422BED9F36F1}" destId="{892B5D79-129C-4F0C-8BF6-1C15CCAFC69F}" srcOrd="0" destOrd="0" presId="urn:microsoft.com/office/officeart/2005/8/layout/orgChart1"/>
    <dgm:cxn modelId="{4E361D66-D557-49DD-9452-B2278936CAB3}" type="presOf" srcId="{C55DCA8D-9C45-4083-8E83-27B3880B2144}" destId="{5E820F93-3413-4FC6-ACB2-9F53738EFF88}" srcOrd="0" destOrd="0" presId="urn:microsoft.com/office/officeart/2005/8/layout/orgChart1"/>
    <dgm:cxn modelId="{06D265E5-1D30-4563-AAAA-8FFFC9F5B8CC}" type="presOf" srcId="{2553CCF8-0CFB-4255-B8EA-77A88623CB48}" destId="{78909BAE-1D7B-4BFC-B80C-32EEE7425C7D}" srcOrd="0" destOrd="0" presId="urn:microsoft.com/office/officeart/2005/8/layout/orgChart1"/>
    <dgm:cxn modelId="{7D0D7053-C3DA-4F9B-9875-62719ACEC252}" type="presOf" srcId="{2553CCF8-0CFB-4255-B8EA-77A88623CB48}" destId="{39B202B0-5276-4A19-8449-73ADF71B7DB5}" srcOrd="1" destOrd="0" presId="urn:microsoft.com/office/officeart/2005/8/layout/orgChart1"/>
    <dgm:cxn modelId="{50BDC74D-C569-4E4B-B19D-09FCBEC47E8C}" type="presParOf" srcId="{B8615126-6F02-4611-8DC7-3D10DA516983}" destId="{E43C32E6-EB5A-497E-927E-308B417675EA}" srcOrd="0" destOrd="0" presId="urn:microsoft.com/office/officeart/2005/8/layout/orgChart1"/>
    <dgm:cxn modelId="{5E841C46-A977-4D92-B1C0-AFD19138A76A}" type="presParOf" srcId="{E43C32E6-EB5A-497E-927E-308B417675EA}" destId="{BA286256-A4ED-4D10-B040-131016ED805F}" srcOrd="0" destOrd="0" presId="urn:microsoft.com/office/officeart/2005/8/layout/orgChart1"/>
    <dgm:cxn modelId="{824F4605-56B4-4901-99A7-EDEC6B299BFF}" type="presParOf" srcId="{BA286256-A4ED-4D10-B040-131016ED805F}" destId="{78909BAE-1D7B-4BFC-B80C-32EEE7425C7D}" srcOrd="0" destOrd="0" presId="urn:microsoft.com/office/officeart/2005/8/layout/orgChart1"/>
    <dgm:cxn modelId="{79DED3C1-0432-44B3-9BB5-18FF476AEEF5}" type="presParOf" srcId="{BA286256-A4ED-4D10-B040-131016ED805F}" destId="{39B202B0-5276-4A19-8449-73ADF71B7DB5}" srcOrd="1" destOrd="0" presId="urn:microsoft.com/office/officeart/2005/8/layout/orgChart1"/>
    <dgm:cxn modelId="{EF61C322-6AD9-4BC5-9786-4FA3AC5ECDE5}" type="presParOf" srcId="{E43C32E6-EB5A-497E-927E-308B417675EA}" destId="{57C355FC-2EBE-4149-89E0-36F5F0BFDAE2}" srcOrd="1" destOrd="0" presId="urn:microsoft.com/office/officeart/2005/8/layout/orgChart1"/>
    <dgm:cxn modelId="{FDD8D959-FAB6-4708-9813-0A6335FBE137}" type="presParOf" srcId="{57C355FC-2EBE-4149-89E0-36F5F0BFDAE2}" destId="{892B5D79-129C-4F0C-8BF6-1C15CCAFC69F}" srcOrd="0" destOrd="0" presId="urn:microsoft.com/office/officeart/2005/8/layout/orgChart1"/>
    <dgm:cxn modelId="{34BB4A20-E859-4E88-9072-2347885E4AC6}" type="presParOf" srcId="{57C355FC-2EBE-4149-89E0-36F5F0BFDAE2}" destId="{E34E0921-2ADC-4F00-A4AD-F7E3DB068132}" srcOrd="1" destOrd="0" presId="urn:microsoft.com/office/officeart/2005/8/layout/orgChart1"/>
    <dgm:cxn modelId="{CB9A3421-2DFC-42A9-9842-D3600C89A302}" type="presParOf" srcId="{E34E0921-2ADC-4F00-A4AD-F7E3DB068132}" destId="{C8E03DB2-31FC-4F29-910D-6D578675B580}" srcOrd="0" destOrd="0" presId="urn:microsoft.com/office/officeart/2005/8/layout/orgChart1"/>
    <dgm:cxn modelId="{E1132E93-7543-445C-8E91-4AB4C58821B0}" type="presParOf" srcId="{C8E03DB2-31FC-4F29-910D-6D578675B580}" destId="{83A64F0F-5624-4418-8D5F-B97B5EFD43ED}" srcOrd="0" destOrd="0" presId="urn:microsoft.com/office/officeart/2005/8/layout/orgChart1"/>
    <dgm:cxn modelId="{6C8F03E0-7D90-497E-8E77-7C57EDE3A10B}" type="presParOf" srcId="{C8E03DB2-31FC-4F29-910D-6D578675B580}" destId="{A5F20C5D-FA18-404E-AABD-17A1A121D14D}" srcOrd="1" destOrd="0" presId="urn:microsoft.com/office/officeart/2005/8/layout/orgChart1"/>
    <dgm:cxn modelId="{8964DA98-2B90-446B-B122-E490DD8A2D54}" type="presParOf" srcId="{E34E0921-2ADC-4F00-A4AD-F7E3DB068132}" destId="{EFD714F4-5F71-46A6-8C91-5071049C90F9}" srcOrd="1" destOrd="0" presId="urn:microsoft.com/office/officeart/2005/8/layout/orgChart1"/>
    <dgm:cxn modelId="{B128A1C2-EBCA-4AE6-ACD1-8264D8319C14}" type="presParOf" srcId="{E34E0921-2ADC-4F00-A4AD-F7E3DB068132}" destId="{04F2D9B6-7F33-4BA2-ADB0-7B791CD8C7CC}" srcOrd="2" destOrd="0" presId="urn:microsoft.com/office/officeart/2005/8/layout/orgChart1"/>
    <dgm:cxn modelId="{528B3252-E3D2-4919-BC6A-D55E9752AFC4}" type="presParOf" srcId="{57C355FC-2EBE-4149-89E0-36F5F0BFDAE2}" destId="{7D47D20A-228A-4BFB-A53D-1DB5B3C80488}" srcOrd="2" destOrd="0" presId="urn:microsoft.com/office/officeart/2005/8/layout/orgChart1"/>
    <dgm:cxn modelId="{9DAD97DB-D5DD-4C42-B5F6-F1E85BD497F5}" type="presParOf" srcId="{57C355FC-2EBE-4149-89E0-36F5F0BFDAE2}" destId="{0888DCDF-7CAA-496E-AC61-B14F30657664}" srcOrd="3" destOrd="0" presId="urn:microsoft.com/office/officeart/2005/8/layout/orgChart1"/>
    <dgm:cxn modelId="{193379AD-D9C9-48D9-BA22-EF5A1A3C1A20}" type="presParOf" srcId="{0888DCDF-7CAA-496E-AC61-B14F30657664}" destId="{E84F9287-5ED5-4124-95C2-2D241F04A8DA}" srcOrd="0" destOrd="0" presId="urn:microsoft.com/office/officeart/2005/8/layout/orgChart1"/>
    <dgm:cxn modelId="{01383BE1-89DA-4A39-B973-C714B95F9D8A}" type="presParOf" srcId="{E84F9287-5ED5-4124-95C2-2D241F04A8DA}" destId="{5E820F93-3413-4FC6-ACB2-9F53738EFF88}" srcOrd="0" destOrd="0" presId="urn:microsoft.com/office/officeart/2005/8/layout/orgChart1"/>
    <dgm:cxn modelId="{6F8FC0EF-8A19-41F5-9888-D17373ADA355}" type="presParOf" srcId="{E84F9287-5ED5-4124-95C2-2D241F04A8DA}" destId="{D583C2BD-478F-45AB-9D42-9117EB70F230}" srcOrd="1" destOrd="0" presId="urn:microsoft.com/office/officeart/2005/8/layout/orgChart1"/>
    <dgm:cxn modelId="{BEDAB24D-9808-4359-9130-2826CBB976E5}" type="presParOf" srcId="{0888DCDF-7CAA-496E-AC61-B14F30657664}" destId="{881E44F4-90ED-4D27-8A13-614C7EC91C11}" srcOrd="1" destOrd="0" presId="urn:microsoft.com/office/officeart/2005/8/layout/orgChart1"/>
    <dgm:cxn modelId="{12C0092B-0BDE-4D04-8AA1-9018BBBAE3E9}" type="presParOf" srcId="{0888DCDF-7CAA-496E-AC61-B14F30657664}" destId="{282740DA-9204-449A-BFE7-BEBC284FAFA4}" srcOrd="2" destOrd="0" presId="urn:microsoft.com/office/officeart/2005/8/layout/orgChart1"/>
    <dgm:cxn modelId="{9E683986-A0D7-4A4E-8A51-BB2AA5CD5A33}" type="presParOf" srcId="{E43C32E6-EB5A-497E-927E-308B417675EA}" destId="{BA6FD746-969E-4992-80A7-3FD36F70B9BF}"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FE5160-41CE-4288-9446-1615D8B70ED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ru-RU"/>
        </a:p>
      </dgm:t>
    </dgm:pt>
    <dgm:pt modelId="{1F26993D-83BD-4DDE-9454-0665281BC8B2}">
      <dgm:prSet phldrT="[Текст]">
        <dgm:style>
          <a:lnRef idx="2">
            <a:schemeClr val="dk1"/>
          </a:lnRef>
          <a:fillRef idx="1">
            <a:schemeClr val="lt1"/>
          </a:fillRef>
          <a:effectRef idx="0">
            <a:schemeClr val="dk1"/>
          </a:effectRef>
          <a:fontRef idx="minor">
            <a:schemeClr val="dk1"/>
          </a:fontRef>
        </dgm:style>
      </dgm:prSet>
      <dgm:spPr/>
      <dgm:t>
        <a:bodyPr/>
        <a:lstStyle/>
        <a:p>
          <a:r>
            <a:rPr lang="ru-RU" dirty="0" smtClean="0"/>
            <a:t>Расходы семьи</a:t>
          </a:r>
          <a:endParaRPr lang="ru-RU" dirty="0"/>
        </a:p>
      </dgm:t>
    </dgm:pt>
    <dgm:pt modelId="{2499A99E-9CD6-4730-9D39-1B5EDCC28B09}" type="parTrans" cxnId="{36AC2A3F-3141-420F-9802-1D79827FCBCA}">
      <dgm:prSet/>
      <dgm:spPr/>
      <dgm:t>
        <a:bodyPr/>
        <a:lstStyle/>
        <a:p>
          <a:endParaRPr lang="ru-RU"/>
        </a:p>
      </dgm:t>
    </dgm:pt>
    <dgm:pt modelId="{0964DED7-57A0-4F17-89BF-B1E5501EF7B6}" type="sibTrans" cxnId="{36AC2A3F-3141-420F-9802-1D79827FCBCA}">
      <dgm:prSet/>
      <dgm:spPr/>
      <dgm:t>
        <a:bodyPr/>
        <a:lstStyle/>
        <a:p>
          <a:endParaRPr lang="ru-RU"/>
        </a:p>
      </dgm:t>
    </dgm:pt>
    <dgm:pt modelId="{5C289844-F3F9-462E-BE72-90DF5E09AA99}">
      <dgm:prSet phldrT="[Текст]">
        <dgm:style>
          <a:lnRef idx="2">
            <a:schemeClr val="dk1"/>
          </a:lnRef>
          <a:fillRef idx="1">
            <a:schemeClr val="lt1"/>
          </a:fillRef>
          <a:effectRef idx="0">
            <a:schemeClr val="dk1"/>
          </a:effectRef>
          <a:fontRef idx="minor">
            <a:schemeClr val="dk1"/>
          </a:fontRef>
        </dgm:style>
      </dgm:prSet>
      <dgm:spPr/>
      <dgm:t>
        <a:bodyPr/>
        <a:lstStyle/>
        <a:p>
          <a:r>
            <a:rPr lang="ru-RU" dirty="0" smtClean="0"/>
            <a:t>Обязательные </a:t>
          </a:r>
          <a:endParaRPr lang="ru-RU" dirty="0"/>
        </a:p>
      </dgm:t>
    </dgm:pt>
    <dgm:pt modelId="{9B9002E1-11CE-44BC-B7ED-D370E43681B1}" type="parTrans" cxnId="{097C615D-AF8B-4FE4-AF35-F42F59AAB130}">
      <dgm:prSet/>
      <dgm:spPr/>
      <dgm:t>
        <a:bodyPr/>
        <a:lstStyle/>
        <a:p>
          <a:endParaRPr lang="ru-RU"/>
        </a:p>
      </dgm:t>
    </dgm:pt>
    <dgm:pt modelId="{920A9D7E-06F8-4AFF-B931-50D707DD0520}" type="sibTrans" cxnId="{097C615D-AF8B-4FE4-AF35-F42F59AAB130}">
      <dgm:prSet/>
      <dgm:spPr/>
      <dgm:t>
        <a:bodyPr/>
        <a:lstStyle/>
        <a:p>
          <a:endParaRPr lang="ru-RU"/>
        </a:p>
      </dgm:t>
    </dgm:pt>
    <dgm:pt modelId="{10D52CC3-5F99-4D9C-BA40-E598E29D3C2B}">
      <dgm:prSet phldrT="[Текст]">
        <dgm:style>
          <a:lnRef idx="2">
            <a:schemeClr val="dk1"/>
          </a:lnRef>
          <a:fillRef idx="1">
            <a:schemeClr val="lt1"/>
          </a:fillRef>
          <a:effectRef idx="0">
            <a:schemeClr val="dk1"/>
          </a:effectRef>
          <a:fontRef idx="minor">
            <a:schemeClr val="dk1"/>
          </a:fontRef>
        </dgm:style>
      </dgm:prSet>
      <dgm:spPr/>
      <dgm:t>
        <a:bodyPr/>
        <a:lstStyle/>
        <a:p>
          <a:r>
            <a:rPr lang="ru-RU" dirty="0" smtClean="0"/>
            <a:t>Произвольные </a:t>
          </a:r>
          <a:endParaRPr lang="ru-RU" dirty="0"/>
        </a:p>
      </dgm:t>
    </dgm:pt>
    <dgm:pt modelId="{3AB56DAB-C60B-499D-9A38-6785D136889D}" type="parTrans" cxnId="{9A912AD5-3301-4C4A-BA4B-D305BE84C377}">
      <dgm:prSet/>
      <dgm:spPr/>
      <dgm:t>
        <a:bodyPr/>
        <a:lstStyle/>
        <a:p>
          <a:endParaRPr lang="ru-RU"/>
        </a:p>
      </dgm:t>
    </dgm:pt>
    <dgm:pt modelId="{7539E0C4-AAA6-4294-8291-310F6E90B1C0}" type="sibTrans" cxnId="{9A912AD5-3301-4C4A-BA4B-D305BE84C377}">
      <dgm:prSet/>
      <dgm:spPr/>
      <dgm:t>
        <a:bodyPr/>
        <a:lstStyle/>
        <a:p>
          <a:endParaRPr lang="ru-RU"/>
        </a:p>
      </dgm:t>
    </dgm:pt>
    <dgm:pt modelId="{D8B0822A-D74D-4F66-A78D-57961679749F}" type="pres">
      <dgm:prSet presAssocID="{D9FE5160-41CE-4288-9446-1615D8B70ED3}" presName="hierChild1" presStyleCnt="0">
        <dgm:presLayoutVars>
          <dgm:orgChart val="1"/>
          <dgm:chPref val="1"/>
          <dgm:dir/>
          <dgm:animOne val="branch"/>
          <dgm:animLvl val="lvl"/>
          <dgm:resizeHandles/>
        </dgm:presLayoutVars>
      </dgm:prSet>
      <dgm:spPr/>
      <dgm:t>
        <a:bodyPr/>
        <a:lstStyle/>
        <a:p>
          <a:endParaRPr lang="ru-RU"/>
        </a:p>
      </dgm:t>
    </dgm:pt>
    <dgm:pt modelId="{EFE4B942-21F5-40BE-A942-0E191F2C6ABE}" type="pres">
      <dgm:prSet presAssocID="{1F26993D-83BD-4DDE-9454-0665281BC8B2}" presName="hierRoot1" presStyleCnt="0">
        <dgm:presLayoutVars>
          <dgm:hierBranch val="init"/>
        </dgm:presLayoutVars>
      </dgm:prSet>
      <dgm:spPr/>
    </dgm:pt>
    <dgm:pt modelId="{520143CF-0971-41A3-AEA4-4D7C9703399E}" type="pres">
      <dgm:prSet presAssocID="{1F26993D-83BD-4DDE-9454-0665281BC8B2}" presName="rootComposite1" presStyleCnt="0"/>
      <dgm:spPr/>
    </dgm:pt>
    <dgm:pt modelId="{93DDD613-FAB2-4B46-ABBE-28B4A25AFFFF}" type="pres">
      <dgm:prSet presAssocID="{1F26993D-83BD-4DDE-9454-0665281BC8B2}" presName="rootText1" presStyleLbl="node0" presStyleIdx="0" presStyleCnt="1">
        <dgm:presLayoutVars>
          <dgm:chPref val="3"/>
        </dgm:presLayoutVars>
      </dgm:prSet>
      <dgm:spPr/>
      <dgm:t>
        <a:bodyPr/>
        <a:lstStyle/>
        <a:p>
          <a:endParaRPr lang="ru-RU"/>
        </a:p>
      </dgm:t>
    </dgm:pt>
    <dgm:pt modelId="{F643EAA3-EB75-4C4D-B9E2-F02344D532CA}" type="pres">
      <dgm:prSet presAssocID="{1F26993D-83BD-4DDE-9454-0665281BC8B2}" presName="rootConnector1" presStyleLbl="node1" presStyleIdx="0" presStyleCnt="0"/>
      <dgm:spPr/>
      <dgm:t>
        <a:bodyPr/>
        <a:lstStyle/>
        <a:p>
          <a:endParaRPr lang="ru-RU"/>
        </a:p>
      </dgm:t>
    </dgm:pt>
    <dgm:pt modelId="{FB6375AB-F0A8-4044-A2B0-A09272AF5881}" type="pres">
      <dgm:prSet presAssocID="{1F26993D-83BD-4DDE-9454-0665281BC8B2}" presName="hierChild2" presStyleCnt="0"/>
      <dgm:spPr/>
    </dgm:pt>
    <dgm:pt modelId="{2F780E53-ADC2-4FE5-83C5-460CBE4E9FC8}" type="pres">
      <dgm:prSet presAssocID="{9B9002E1-11CE-44BC-B7ED-D370E43681B1}" presName="Name37" presStyleLbl="parChTrans1D2" presStyleIdx="0" presStyleCnt="2"/>
      <dgm:spPr/>
      <dgm:t>
        <a:bodyPr/>
        <a:lstStyle/>
        <a:p>
          <a:endParaRPr lang="ru-RU"/>
        </a:p>
      </dgm:t>
    </dgm:pt>
    <dgm:pt modelId="{037D78E6-B1AC-4238-A3F7-ACA6DF546067}" type="pres">
      <dgm:prSet presAssocID="{5C289844-F3F9-462E-BE72-90DF5E09AA99}" presName="hierRoot2" presStyleCnt="0">
        <dgm:presLayoutVars>
          <dgm:hierBranch val="init"/>
        </dgm:presLayoutVars>
      </dgm:prSet>
      <dgm:spPr/>
    </dgm:pt>
    <dgm:pt modelId="{548F8BF8-F34D-4B01-BB13-4CC0361412B7}" type="pres">
      <dgm:prSet presAssocID="{5C289844-F3F9-462E-BE72-90DF5E09AA99}" presName="rootComposite" presStyleCnt="0"/>
      <dgm:spPr/>
    </dgm:pt>
    <dgm:pt modelId="{8E7D4C92-94D9-43E5-9687-710EA65425A4}" type="pres">
      <dgm:prSet presAssocID="{5C289844-F3F9-462E-BE72-90DF5E09AA99}" presName="rootText" presStyleLbl="node2" presStyleIdx="0" presStyleCnt="2">
        <dgm:presLayoutVars>
          <dgm:chPref val="3"/>
        </dgm:presLayoutVars>
      </dgm:prSet>
      <dgm:spPr/>
      <dgm:t>
        <a:bodyPr/>
        <a:lstStyle/>
        <a:p>
          <a:endParaRPr lang="ru-RU"/>
        </a:p>
      </dgm:t>
    </dgm:pt>
    <dgm:pt modelId="{56B41690-7B73-4F3B-ADBF-AE2A77FEBB9F}" type="pres">
      <dgm:prSet presAssocID="{5C289844-F3F9-462E-BE72-90DF5E09AA99}" presName="rootConnector" presStyleLbl="node2" presStyleIdx="0" presStyleCnt="2"/>
      <dgm:spPr/>
      <dgm:t>
        <a:bodyPr/>
        <a:lstStyle/>
        <a:p>
          <a:endParaRPr lang="ru-RU"/>
        </a:p>
      </dgm:t>
    </dgm:pt>
    <dgm:pt modelId="{49CF5AF1-EB82-41A4-8D31-D7A213A1E831}" type="pres">
      <dgm:prSet presAssocID="{5C289844-F3F9-462E-BE72-90DF5E09AA99}" presName="hierChild4" presStyleCnt="0"/>
      <dgm:spPr/>
    </dgm:pt>
    <dgm:pt modelId="{6AF53FA3-8FB8-4752-90DB-1693DE81FDBE}" type="pres">
      <dgm:prSet presAssocID="{5C289844-F3F9-462E-BE72-90DF5E09AA99}" presName="hierChild5" presStyleCnt="0"/>
      <dgm:spPr/>
    </dgm:pt>
    <dgm:pt modelId="{BC99F748-4333-46CC-B86E-3654B2D34DB6}" type="pres">
      <dgm:prSet presAssocID="{3AB56DAB-C60B-499D-9A38-6785D136889D}" presName="Name37" presStyleLbl="parChTrans1D2" presStyleIdx="1" presStyleCnt="2"/>
      <dgm:spPr/>
      <dgm:t>
        <a:bodyPr/>
        <a:lstStyle/>
        <a:p>
          <a:endParaRPr lang="ru-RU"/>
        </a:p>
      </dgm:t>
    </dgm:pt>
    <dgm:pt modelId="{A0C4454A-E8B7-41F8-AD41-84C8BB11D53B}" type="pres">
      <dgm:prSet presAssocID="{10D52CC3-5F99-4D9C-BA40-E598E29D3C2B}" presName="hierRoot2" presStyleCnt="0">
        <dgm:presLayoutVars>
          <dgm:hierBranch val="init"/>
        </dgm:presLayoutVars>
      </dgm:prSet>
      <dgm:spPr/>
    </dgm:pt>
    <dgm:pt modelId="{E4A5B086-9B59-49A7-AAEB-FA6E5F14BB35}" type="pres">
      <dgm:prSet presAssocID="{10D52CC3-5F99-4D9C-BA40-E598E29D3C2B}" presName="rootComposite" presStyleCnt="0"/>
      <dgm:spPr/>
    </dgm:pt>
    <dgm:pt modelId="{D50F0452-F5D6-42F8-97AC-0A9093F237D1}" type="pres">
      <dgm:prSet presAssocID="{10D52CC3-5F99-4D9C-BA40-E598E29D3C2B}" presName="rootText" presStyleLbl="node2" presStyleIdx="1" presStyleCnt="2">
        <dgm:presLayoutVars>
          <dgm:chPref val="3"/>
        </dgm:presLayoutVars>
      </dgm:prSet>
      <dgm:spPr/>
      <dgm:t>
        <a:bodyPr/>
        <a:lstStyle/>
        <a:p>
          <a:endParaRPr lang="ru-RU"/>
        </a:p>
      </dgm:t>
    </dgm:pt>
    <dgm:pt modelId="{A3570326-14FA-4268-A850-B194BC507E96}" type="pres">
      <dgm:prSet presAssocID="{10D52CC3-5F99-4D9C-BA40-E598E29D3C2B}" presName="rootConnector" presStyleLbl="node2" presStyleIdx="1" presStyleCnt="2"/>
      <dgm:spPr/>
      <dgm:t>
        <a:bodyPr/>
        <a:lstStyle/>
        <a:p>
          <a:endParaRPr lang="ru-RU"/>
        </a:p>
      </dgm:t>
    </dgm:pt>
    <dgm:pt modelId="{D87659E5-EBA4-4B83-AD17-D0BDE48D767F}" type="pres">
      <dgm:prSet presAssocID="{10D52CC3-5F99-4D9C-BA40-E598E29D3C2B}" presName="hierChild4" presStyleCnt="0"/>
      <dgm:spPr/>
    </dgm:pt>
    <dgm:pt modelId="{633374AB-3531-4DC7-859E-A1D7E5AE4C87}" type="pres">
      <dgm:prSet presAssocID="{10D52CC3-5F99-4D9C-BA40-E598E29D3C2B}" presName="hierChild5" presStyleCnt="0"/>
      <dgm:spPr/>
    </dgm:pt>
    <dgm:pt modelId="{F4F821DD-A088-473A-A8A3-A516530692A1}" type="pres">
      <dgm:prSet presAssocID="{1F26993D-83BD-4DDE-9454-0665281BC8B2}" presName="hierChild3" presStyleCnt="0"/>
      <dgm:spPr/>
    </dgm:pt>
  </dgm:ptLst>
  <dgm:cxnLst>
    <dgm:cxn modelId="{F4ADF796-C72A-4FF0-9D4C-F0927DFF7C2E}" type="presOf" srcId="{3AB56DAB-C60B-499D-9A38-6785D136889D}" destId="{BC99F748-4333-46CC-B86E-3654B2D34DB6}" srcOrd="0" destOrd="0" presId="urn:microsoft.com/office/officeart/2005/8/layout/orgChart1"/>
    <dgm:cxn modelId="{BE5E50FF-F85E-49F5-B250-A3DA934EDF2C}" type="presOf" srcId="{9B9002E1-11CE-44BC-B7ED-D370E43681B1}" destId="{2F780E53-ADC2-4FE5-83C5-460CBE4E9FC8}" srcOrd="0" destOrd="0" presId="urn:microsoft.com/office/officeart/2005/8/layout/orgChart1"/>
    <dgm:cxn modelId="{ABEFB2A8-CB43-4D68-959F-F64F017D5776}" type="presOf" srcId="{1F26993D-83BD-4DDE-9454-0665281BC8B2}" destId="{93DDD613-FAB2-4B46-ABBE-28B4A25AFFFF}" srcOrd="0" destOrd="0" presId="urn:microsoft.com/office/officeart/2005/8/layout/orgChart1"/>
    <dgm:cxn modelId="{9A912AD5-3301-4C4A-BA4B-D305BE84C377}" srcId="{1F26993D-83BD-4DDE-9454-0665281BC8B2}" destId="{10D52CC3-5F99-4D9C-BA40-E598E29D3C2B}" srcOrd="1" destOrd="0" parTransId="{3AB56DAB-C60B-499D-9A38-6785D136889D}" sibTransId="{7539E0C4-AAA6-4294-8291-310F6E90B1C0}"/>
    <dgm:cxn modelId="{36AC2A3F-3141-420F-9802-1D79827FCBCA}" srcId="{D9FE5160-41CE-4288-9446-1615D8B70ED3}" destId="{1F26993D-83BD-4DDE-9454-0665281BC8B2}" srcOrd="0" destOrd="0" parTransId="{2499A99E-9CD6-4730-9D39-1B5EDCC28B09}" sibTransId="{0964DED7-57A0-4F17-89BF-B1E5501EF7B6}"/>
    <dgm:cxn modelId="{482EB8D7-C199-457C-9A21-E8A3B6BE9172}" type="presOf" srcId="{10D52CC3-5F99-4D9C-BA40-E598E29D3C2B}" destId="{A3570326-14FA-4268-A850-B194BC507E96}" srcOrd="1" destOrd="0" presId="urn:microsoft.com/office/officeart/2005/8/layout/orgChart1"/>
    <dgm:cxn modelId="{69D45B09-05D4-44EC-81FA-100B8ACFF92C}" type="presOf" srcId="{10D52CC3-5F99-4D9C-BA40-E598E29D3C2B}" destId="{D50F0452-F5D6-42F8-97AC-0A9093F237D1}" srcOrd="0" destOrd="0" presId="urn:microsoft.com/office/officeart/2005/8/layout/orgChart1"/>
    <dgm:cxn modelId="{CEE4105B-80C6-4974-B58C-FEBF61E6C5CC}" type="presOf" srcId="{5C289844-F3F9-462E-BE72-90DF5E09AA99}" destId="{8E7D4C92-94D9-43E5-9687-710EA65425A4}" srcOrd="0" destOrd="0" presId="urn:microsoft.com/office/officeart/2005/8/layout/orgChart1"/>
    <dgm:cxn modelId="{7A173032-19A9-47D1-BE25-A1DE73A0E5C0}" type="presOf" srcId="{5C289844-F3F9-462E-BE72-90DF5E09AA99}" destId="{56B41690-7B73-4F3B-ADBF-AE2A77FEBB9F}" srcOrd="1" destOrd="0" presId="urn:microsoft.com/office/officeart/2005/8/layout/orgChart1"/>
    <dgm:cxn modelId="{7A67191F-866B-4C95-BBBE-F2A7B3A5CEBF}" type="presOf" srcId="{1F26993D-83BD-4DDE-9454-0665281BC8B2}" destId="{F643EAA3-EB75-4C4D-B9E2-F02344D532CA}" srcOrd="1" destOrd="0" presId="urn:microsoft.com/office/officeart/2005/8/layout/orgChart1"/>
    <dgm:cxn modelId="{097C615D-AF8B-4FE4-AF35-F42F59AAB130}" srcId="{1F26993D-83BD-4DDE-9454-0665281BC8B2}" destId="{5C289844-F3F9-462E-BE72-90DF5E09AA99}" srcOrd="0" destOrd="0" parTransId="{9B9002E1-11CE-44BC-B7ED-D370E43681B1}" sibTransId="{920A9D7E-06F8-4AFF-B931-50D707DD0520}"/>
    <dgm:cxn modelId="{A0272536-E8BD-4D2F-A605-118B41C1FDA8}" type="presOf" srcId="{D9FE5160-41CE-4288-9446-1615D8B70ED3}" destId="{D8B0822A-D74D-4F66-A78D-57961679749F}" srcOrd="0" destOrd="0" presId="urn:microsoft.com/office/officeart/2005/8/layout/orgChart1"/>
    <dgm:cxn modelId="{5CA40935-C86D-46E9-A5A9-A08E0E89EF2A}" type="presParOf" srcId="{D8B0822A-D74D-4F66-A78D-57961679749F}" destId="{EFE4B942-21F5-40BE-A942-0E191F2C6ABE}" srcOrd="0" destOrd="0" presId="urn:microsoft.com/office/officeart/2005/8/layout/orgChart1"/>
    <dgm:cxn modelId="{B4074A83-C0E2-4C4E-912D-A20380C272D9}" type="presParOf" srcId="{EFE4B942-21F5-40BE-A942-0E191F2C6ABE}" destId="{520143CF-0971-41A3-AEA4-4D7C9703399E}" srcOrd="0" destOrd="0" presId="urn:microsoft.com/office/officeart/2005/8/layout/orgChart1"/>
    <dgm:cxn modelId="{0B661FD0-D05B-4DB4-9209-027A6EFC467A}" type="presParOf" srcId="{520143CF-0971-41A3-AEA4-4D7C9703399E}" destId="{93DDD613-FAB2-4B46-ABBE-28B4A25AFFFF}" srcOrd="0" destOrd="0" presId="urn:microsoft.com/office/officeart/2005/8/layout/orgChart1"/>
    <dgm:cxn modelId="{6BEB927B-3A74-4532-9711-3EE6DDFC4582}" type="presParOf" srcId="{520143CF-0971-41A3-AEA4-4D7C9703399E}" destId="{F643EAA3-EB75-4C4D-B9E2-F02344D532CA}" srcOrd="1" destOrd="0" presId="urn:microsoft.com/office/officeart/2005/8/layout/orgChart1"/>
    <dgm:cxn modelId="{88BFB06E-4E94-46D0-B883-5C8261C82EB2}" type="presParOf" srcId="{EFE4B942-21F5-40BE-A942-0E191F2C6ABE}" destId="{FB6375AB-F0A8-4044-A2B0-A09272AF5881}" srcOrd="1" destOrd="0" presId="urn:microsoft.com/office/officeart/2005/8/layout/orgChart1"/>
    <dgm:cxn modelId="{F32C38D0-972E-4956-9E45-10C3E6D65DBB}" type="presParOf" srcId="{FB6375AB-F0A8-4044-A2B0-A09272AF5881}" destId="{2F780E53-ADC2-4FE5-83C5-460CBE4E9FC8}" srcOrd="0" destOrd="0" presId="urn:microsoft.com/office/officeart/2005/8/layout/orgChart1"/>
    <dgm:cxn modelId="{D22EBB8F-0FF0-4906-8BAE-2EF822146551}" type="presParOf" srcId="{FB6375AB-F0A8-4044-A2B0-A09272AF5881}" destId="{037D78E6-B1AC-4238-A3F7-ACA6DF546067}" srcOrd="1" destOrd="0" presId="urn:microsoft.com/office/officeart/2005/8/layout/orgChart1"/>
    <dgm:cxn modelId="{EE16AB49-CF3E-4AAF-A707-4F39E716ACC4}" type="presParOf" srcId="{037D78E6-B1AC-4238-A3F7-ACA6DF546067}" destId="{548F8BF8-F34D-4B01-BB13-4CC0361412B7}" srcOrd="0" destOrd="0" presId="urn:microsoft.com/office/officeart/2005/8/layout/orgChart1"/>
    <dgm:cxn modelId="{A8D1931E-FA85-41E5-A3D1-FB465EE2DF18}" type="presParOf" srcId="{548F8BF8-F34D-4B01-BB13-4CC0361412B7}" destId="{8E7D4C92-94D9-43E5-9687-710EA65425A4}" srcOrd="0" destOrd="0" presId="urn:microsoft.com/office/officeart/2005/8/layout/orgChart1"/>
    <dgm:cxn modelId="{A4DA6BF7-51BB-4F1E-8589-04367921DE97}" type="presParOf" srcId="{548F8BF8-F34D-4B01-BB13-4CC0361412B7}" destId="{56B41690-7B73-4F3B-ADBF-AE2A77FEBB9F}" srcOrd="1" destOrd="0" presId="urn:microsoft.com/office/officeart/2005/8/layout/orgChart1"/>
    <dgm:cxn modelId="{223A3C25-8F43-48B1-9F8B-A19F8624EFC5}" type="presParOf" srcId="{037D78E6-B1AC-4238-A3F7-ACA6DF546067}" destId="{49CF5AF1-EB82-41A4-8D31-D7A213A1E831}" srcOrd="1" destOrd="0" presId="urn:microsoft.com/office/officeart/2005/8/layout/orgChart1"/>
    <dgm:cxn modelId="{F75679C2-8F14-4C5A-90F8-F651A88764D6}" type="presParOf" srcId="{037D78E6-B1AC-4238-A3F7-ACA6DF546067}" destId="{6AF53FA3-8FB8-4752-90DB-1693DE81FDBE}" srcOrd="2" destOrd="0" presId="urn:microsoft.com/office/officeart/2005/8/layout/orgChart1"/>
    <dgm:cxn modelId="{40CCAAB1-3B33-4A89-999C-E551B1E41A4E}" type="presParOf" srcId="{FB6375AB-F0A8-4044-A2B0-A09272AF5881}" destId="{BC99F748-4333-46CC-B86E-3654B2D34DB6}" srcOrd="2" destOrd="0" presId="urn:microsoft.com/office/officeart/2005/8/layout/orgChart1"/>
    <dgm:cxn modelId="{CBEF8F88-45B5-45B6-BCB0-C12477DA5CB9}" type="presParOf" srcId="{FB6375AB-F0A8-4044-A2B0-A09272AF5881}" destId="{A0C4454A-E8B7-41F8-AD41-84C8BB11D53B}" srcOrd="3" destOrd="0" presId="urn:microsoft.com/office/officeart/2005/8/layout/orgChart1"/>
    <dgm:cxn modelId="{74F13610-6A89-43E6-AC44-507E39F86B38}" type="presParOf" srcId="{A0C4454A-E8B7-41F8-AD41-84C8BB11D53B}" destId="{E4A5B086-9B59-49A7-AAEB-FA6E5F14BB35}" srcOrd="0" destOrd="0" presId="urn:microsoft.com/office/officeart/2005/8/layout/orgChart1"/>
    <dgm:cxn modelId="{8779793F-E48B-40AE-9AD2-B52B17ABF102}" type="presParOf" srcId="{E4A5B086-9B59-49A7-AAEB-FA6E5F14BB35}" destId="{D50F0452-F5D6-42F8-97AC-0A9093F237D1}" srcOrd="0" destOrd="0" presId="urn:microsoft.com/office/officeart/2005/8/layout/orgChart1"/>
    <dgm:cxn modelId="{6511C1A5-6D52-4F72-8428-DC578864F217}" type="presParOf" srcId="{E4A5B086-9B59-49A7-AAEB-FA6E5F14BB35}" destId="{A3570326-14FA-4268-A850-B194BC507E96}" srcOrd="1" destOrd="0" presId="urn:microsoft.com/office/officeart/2005/8/layout/orgChart1"/>
    <dgm:cxn modelId="{69A15B81-198B-4D33-8818-43964D1D87B6}" type="presParOf" srcId="{A0C4454A-E8B7-41F8-AD41-84C8BB11D53B}" destId="{D87659E5-EBA4-4B83-AD17-D0BDE48D767F}" srcOrd="1" destOrd="0" presId="urn:microsoft.com/office/officeart/2005/8/layout/orgChart1"/>
    <dgm:cxn modelId="{2F5CF093-AB51-463D-9D00-AE8830BA3ADE}" type="presParOf" srcId="{A0C4454A-E8B7-41F8-AD41-84C8BB11D53B}" destId="{633374AB-3531-4DC7-859E-A1D7E5AE4C87}" srcOrd="2" destOrd="0" presId="urn:microsoft.com/office/officeart/2005/8/layout/orgChart1"/>
    <dgm:cxn modelId="{D39A6219-C461-4A5A-900A-B8AB8C593F23}" type="presParOf" srcId="{EFE4B942-21F5-40BE-A942-0E191F2C6ABE}" destId="{F4F821DD-A088-473A-A8A3-A516530692A1}"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ru-RU" smtClean="0"/>
              <a:t>Образец заголовка</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1B7028A6-A802-4429-922D-99CCB8A2D45D}" type="datetimeFigureOut">
              <a:rPr lang="ru-RU" smtClean="0"/>
              <a:pPr/>
              <a:t>01.07.2018</a:t>
            </a:fld>
            <a:endParaRPr lang="ru-RU"/>
          </a:p>
        </p:txBody>
      </p:sp>
      <p:sp>
        <p:nvSpPr>
          <p:cNvPr id="5" name="Footer Placeholder 4"/>
          <p:cNvSpPr>
            <a:spLocks noGrp="1"/>
          </p:cNvSpPr>
          <p:nvPr>
            <p:ph type="ftr" sz="quarter" idx="11"/>
          </p:nvPr>
        </p:nvSpPr>
        <p:spPr>
          <a:xfrm>
            <a:off x="1174044" y="5357592"/>
            <a:ext cx="5034845" cy="365125"/>
          </a:xfrm>
        </p:spPr>
        <p:txBody>
          <a:bodyPr/>
          <a:lstStyle/>
          <a:p>
            <a:endParaRPr lang="ru-RU"/>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0D306099-D5E9-40EE-99C2-F6C7B0946239}"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B7028A6-A802-4429-922D-99CCB8A2D45D}" type="datetimeFigureOut">
              <a:rPr lang="ru-RU" smtClean="0"/>
              <a:pPr/>
              <a:t>01.07.2018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D306099-D5E9-40EE-99C2-F6C7B094623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B7028A6-A802-4429-922D-99CCB8A2D45D}" type="datetimeFigureOut">
              <a:rPr lang="ru-RU" smtClean="0"/>
              <a:pPr/>
              <a:t>01.07.2018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D306099-D5E9-40EE-99C2-F6C7B094623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B7028A6-A802-4429-922D-99CCB8A2D45D}" type="datetimeFigureOut">
              <a:rPr lang="ru-RU" smtClean="0"/>
              <a:pPr/>
              <a:t>01.07.2018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D306099-D5E9-40EE-99C2-F6C7B094623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B7028A6-A802-4429-922D-99CCB8A2D45D}" type="datetimeFigureOut">
              <a:rPr lang="ru-RU" smtClean="0"/>
              <a:pPr/>
              <a:t>01.07.2018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D306099-D5E9-40EE-99C2-F6C7B0946239}"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1B7028A6-A802-4429-922D-99CCB8A2D45D}" type="datetimeFigureOut">
              <a:rPr lang="ru-RU" smtClean="0"/>
              <a:pPr/>
              <a:t>01.07.2018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D306099-D5E9-40EE-99C2-F6C7B0946239}" type="slidenum">
              <a:rPr lang="ru-RU" smtClean="0"/>
              <a:pPr/>
              <a:t>‹#›</a:t>
            </a:fld>
            <a:endParaRPr lang="ru-RU"/>
          </a:p>
        </p:txBody>
      </p:sp>
      <p:sp>
        <p:nvSpPr>
          <p:cNvPr id="9" name="Content Placeholder 8"/>
          <p:cNvSpPr>
            <a:spLocks noGrp="1"/>
          </p:cNvSpPr>
          <p:nvPr>
            <p:ph sz="quarter" idx="13"/>
          </p:nvPr>
        </p:nvSpPr>
        <p:spPr>
          <a:xfrm>
            <a:off x="1298448" y="2121407"/>
            <a:ext cx="3200400" cy="360273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1B7028A6-A802-4429-922D-99CCB8A2D45D}" type="datetimeFigureOut">
              <a:rPr lang="ru-RU" smtClean="0"/>
              <a:pPr/>
              <a:t>01.07.2018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D306099-D5E9-40EE-99C2-F6C7B0946239}" type="slidenum">
              <a:rPr lang="ru-RU" smtClean="0"/>
              <a:pPr/>
              <a:t>‹#›</a:t>
            </a:fld>
            <a:endParaRPr lang="ru-RU"/>
          </a:p>
        </p:txBody>
      </p:sp>
      <p:sp>
        <p:nvSpPr>
          <p:cNvPr id="11" name="Content Placeholder 10"/>
          <p:cNvSpPr>
            <a:spLocks noGrp="1"/>
          </p:cNvSpPr>
          <p:nvPr>
            <p:ph sz="quarter" idx="13"/>
          </p:nvPr>
        </p:nvSpPr>
        <p:spPr>
          <a:xfrm>
            <a:off x="1298448" y="2944368"/>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1B7028A6-A802-4429-922D-99CCB8A2D45D}" type="datetimeFigureOut">
              <a:rPr lang="ru-RU" smtClean="0"/>
              <a:pPr/>
              <a:t>01.07.2018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D306099-D5E9-40EE-99C2-F6C7B094623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7028A6-A802-4429-922D-99CCB8A2D45D}" type="datetimeFigureOut">
              <a:rPr lang="ru-RU" smtClean="0"/>
              <a:pPr/>
              <a:t>01.07.2018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0D306099-D5E9-40EE-99C2-F6C7B094623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ru-RU" smtClean="0"/>
              <a:t>Образец заголовка</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1698" y="5885672"/>
            <a:ext cx="1213821" cy="365125"/>
          </a:xfrm>
        </p:spPr>
        <p:txBody>
          <a:bodyPr/>
          <a:lstStyle/>
          <a:p>
            <a:fld id="{1B7028A6-A802-4429-922D-99CCB8A2D45D}" type="datetimeFigureOut">
              <a:rPr lang="ru-RU" smtClean="0"/>
              <a:pPr/>
              <a:t>01.07.2018</a:t>
            </a:fld>
            <a:endParaRPr lang="ru-RU"/>
          </a:p>
        </p:txBody>
      </p:sp>
      <p:sp>
        <p:nvSpPr>
          <p:cNvPr id="6" name="Footer Placeholder 5"/>
          <p:cNvSpPr>
            <a:spLocks noGrp="1"/>
          </p:cNvSpPr>
          <p:nvPr>
            <p:ph type="ftr" sz="quarter" idx="11"/>
          </p:nvPr>
        </p:nvSpPr>
        <p:spPr>
          <a:xfrm rot="-60000">
            <a:off x="914554" y="5829261"/>
            <a:ext cx="3522607" cy="365125"/>
          </a:xfrm>
        </p:spPr>
        <p:txBody>
          <a:bodyPr/>
          <a:lstStyle/>
          <a:p>
            <a:endParaRPr lang="ru-RU"/>
          </a:p>
        </p:txBody>
      </p:sp>
      <p:sp>
        <p:nvSpPr>
          <p:cNvPr id="7" name="Slide Number Placeholder 6"/>
          <p:cNvSpPr>
            <a:spLocks noGrp="1"/>
          </p:cNvSpPr>
          <p:nvPr>
            <p:ph type="sldNum" sz="quarter" idx="12"/>
          </p:nvPr>
        </p:nvSpPr>
        <p:spPr>
          <a:xfrm rot="60000">
            <a:off x="7557313" y="5896961"/>
            <a:ext cx="554023" cy="365125"/>
          </a:xfrm>
        </p:spPr>
        <p:txBody>
          <a:bodyPr/>
          <a:lstStyle/>
          <a:p>
            <a:fld id="{0D306099-D5E9-40EE-99C2-F6C7B094623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5936" y="5888737"/>
            <a:ext cx="1213821" cy="365125"/>
          </a:xfrm>
        </p:spPr>
        <p:txBody>
          <a:bodyPr/>
          <a:lstStyle/>
          <a:p>
            <a:fld id="{1B7028A6-A802-4429-922D-99CCB8A2D45D}" type="datetimeFigureOut">
              <a:rPr lang="ru-RU" smtClean="0"/>
              <a:pPr/>
              <a:t>01.07.2018</a:t>
            </a:fld>
            <a:endParaRPr lang="ru-RU"/>
          </a:p>
        </p:txBody>
      </p:sp>
      <p:sp>
        <p:nvSpPr>
          <p:cNvPr id="6" name="Footer Placeholder 5"/>
          <p:cNvSpPr>
            <a:spLocks noGrp="1"/>
          </p:cNvSpPr>
          <p:nvPr>
            <p:ph type="ftr" sz="quarter" idx="11"/>
          </p:nvPr>
        </p:nvSpPr>
        <p:spPr>
          <a:xfrm rot="-60000">
            <a:off x="914569" y="5831037"/>
            <a:ext cx="3319043" cy="365125"/>
          </a:xfrm>
        </p:spPr>
        <p:txBody>
          <a:bodyPr/>
          <a:lstStyle/>
          <a:p>
            <a:endParaRPr lang="ru-RU"/>
          </a:p>
        </p:txBody>
      </p:sp>
      <p:sp>
        <p:nvSpPr>
          <p:cNvPr id="7" name="Slide Number Placeholder 6"/>
          <p:cNvSpPr>
            <a:spLocks noGrp="1"/>
          </p:cNvSpPr>
          <p:nvPr>
            <p:ph type="sldNum" sz="quarter" idx="12"/>
          </p:nvPr>
        </p:nvSpPr>
        <p:spPr>
          <a:xfrm rot="60000">
            <a:off x="7562089" y="5900026"/>
            <a:ext cx="554023" cy="365125"/>
          </a:xfrm>
        </p:spPr>
        <p:txBody>
          <a:bodyPr/>
          <a:lstStyle/>
          <a:p>
            <a:fld id="{0D306099-D5E9-40EE-99C2-F6C7B0946239}"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1B7028A6-A802-4429-922D-99CCB8A2D45D}" type="datetimeFigureOut">
              <a:rPr lang="ru-RU" smtClean="0"/>
              <a:pPr/>
              <a:t>01.07.2018</a:t>
            </a:fld>
            <a:endParaRPr lang="ru-RU"/>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ru-RU"/>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0D306099-D5E9-40EE-99C2-F6C7B094623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Проект по дисциплине «Финансовая грамотность»</a:t>
            </a:r>
            <a:endParaRPr lang="ru-RU" dirty="0"/>
          </a:p>
        </p:txBody>
      </p:sp>
      <p:sp>
        <p:nvSpPr>
          <p:cNvPr id="3" name="Объект 2"/>
          <p:cNvSpPr>
            <a:spLocks noGrp="1"/>
          </p:cNvSpPr>
          <p:nvPr>
            <p:ph idx="1"/>
          </p:nvPr>
        </p:nvSpPr>
        <p:spPr/>
        <p:txBody>
          <a:bodyPr>
            <a:normAutofit fontScale="92500" lnSpcReduction="10000"/>
          </a:bodyPr>
          <a:lstStyle/>
          <a:p>
            <a:pPr marL="0" indent="0">
              <a:buNone/>
            </a:pPr>
            <a:r>
              <a:rPr lang="ru-RU" dirty="0" smtClean="0"/>
              <a:t>Над проектом работали: </a:t>
            </a:r>
          </a:p>
          <a:p>
            <a:r>
              <a:rPr lang="ru-RU" dirty="0"/>
              <a:t> Сыркина Елена Васильевна, учитель русского языка и литературы МБОУ «Гимназия №7» </a:t>
            </a:r>
            <a:r>
              <a:rPr lang="ru-RU" dirty="0" err="1"/>
              <a:t>Бугульминского</a:t>
            </a:r>
            <a:r>
              <a:rPr lang="ru-RU" dirty="0"/>
              <a:t> района РТ; </a:t>
            </a:r>
          </a:p>
          <a:p>
            <a:r>
              <a:rPr lang="ru-RU" dirty="0" err="1"/>
              <a:t>Ялилова</a:t>
            </a:r>
            <a:r>
              <a:rPr lang="ru-RU" dirty="0"/>
              <a:t> </a:t>
            </a:r>
            <a:r>
              <a:rPr lang="ru-RU" dirty="0" err="1"/>
              <a:t>Айназ</a:t>
            </a:r>
            <a:r>
              <a:rPr lang="ru-RU" dirty="0"/>
              <a:t> </a:t>
            </a:r>
            <a:r>
              <a:rPr lang="ru-RU" dirty="0" err="1"/>
              <a:t>Айратовна</a:t>
            </a:r>
            <a:r>
              <a:rPr lang="ru-RU" dirty="0"/>
              <a:t>, учитель начальных классов МБОУ СОШ №9 </a:t>
            </a:r>
            <a:r>
              <a:rPr lang="ru-RU" dirty="0" err="1"/>
              <a:t>Бугульминского</a:t>
            </a:r>
            <a:r>
              <a:rPr lang="ru-RU" dirty="0"/>
              <a:t> района РТ; </a:t>
            </a:r>
          </a:p>
          <a:p>
            <a:r>
              <a:rPr lang="ru-RU" dirty="0" err="1"/>
              <a:t>Аминева</a:t>
            </a:r>
            <a:r>
              <a:rPr lang="ru-RU" dirty="0"/>
              <a:t> Анна Владимировна, учитель технологии МБОУ СОШ №9 </a:t>
            </a:r>
            <a:r>
              <a:rPr lang="ru-RU" dirty="0" err="1"/>
              <a:t>Бугульминского</a:t>
            </a:r>
            <a:r>
              <a:rPr lang="ru-RU" dirty="0"/>
              <a:t> района РТ;</a:t>
            </a:r>
          </a:p>
          <a:p>
            <a:endParaRPr lang="ru-RU" dirty="0"/>
          </a:p>
        </p:txBody>
      </p:sp>
    </p:spTree>
    <p:extLst>
      <p:ext uri="{BB962C8B-B14F-4D97-AF65-F5344CB8AC3E}">
        <p14:creationId xmlns:p14="http://schemas.microsoft.com/office/powerpoint/2010/main" xmlns="" val="63022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Что такое расходы?</a:t>
            </a:r>
            <a:endParaRPr lang="ru-RU" dirty="0"/>
          </a:p>
        </p:txBody>
      </p:sp>
      <p:sp>
        <p:nvSpPr>
          <p:cNvPr id="4" name="Содержимое 3"/>
          <p:cNvSpPr>
            <a:spLocks noGrp="1"/>
          </p:cNvSpPr>
          <p:nvPr>
            <p:ph idx="1"/>
          </p:nvPr>
        </p:nvSpPr>
        <p:spPr/>
        <p:txBody>
          <a:bodyPr/>
          <a:lstStyle/>
          <a:p>
            <a:pPr algn="just">
              <a:buNone/>
            </a:pPr>
            <a:r>
              <a:rPr lang="ru-RU" b="1" dirty="0" smtClean="0">
                <a:latin typeface="Times New Roman" pitchFamily="18" charset="0"/>
                <a:cs typeface="Times New Roman" pitchFamily="18" charset="0"/>
              </a:rPr>
              <a:t>Расход</a:t>
            </a:r>
            <a:r>
              <a:rPr lang="ru-RU" dirty="0" smtClean="0">
                <a:latin typeface="Times New Roman" pitchFamily="18" charset="0"/>
                <a:cs typeface="Times New Roman" pitchFamily="18" charset="0"/>
              </a:rPr>
              <a:t> – это затраты на покупку, на изготовление, содержание, ремонт и обслуживание каких-либо изделий, услуг.</a:t>
            </a:r>
          </a:p>
          <a:p>
            <a:pPr algn="just">
              <a:buNone/>
            </a:pP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Виды расходов</a:t>
            </a:r>
            <a:endParaRPr lang="ru-RU" dirty="0"/>
          </a:p>
        </p:txBody>
      </p:sp>
      <p:graphicFrame>
        <p:nvGraphicFramePr>
          <p:cNvPr id="6" name="Содержимое 5"/>
          <p:cNvGraphicFramePr>
            <a:graphicFrameLocks noGrp="1"/>
          </p:cNvGraphicFramePr>
          <p:nvPr>
            <p:ph idx="1"/>
            <p:extLst>
              <p:ext uri="{D42A27DB-BD31-4B8C-83A1-F6EECF244321}">
                <p14:modId xmlns:p14="http://schemas.microsoft.com/office/powerpoint/2010/main" xmlns="" val="28126511"/>
              </p:ext>
            </p:extLst>
          </p:nvPr>
        </p:nvGraphicFramePr>
        <p:xfrm>
          <a:off x="1463675" y="2119313"/>
          <a:ext cx="6196013" cy="360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15" y="0"/>
            <a:ext cx="9118885"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16310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Работа в группах</a:t>
            </a:r>
            <a:endParaRPr lang="ru-RU" dirty="0"/>
          </a:p>
        </p:txBody>
      </p:sp>
      <p:sp>
        <p:nvSpPr>
          <p:cNvPr id="3" name="Объект 2"/>
          <p:cNvSpPr>
            <a:spLocks noGrp="1"/>
          </p:cNvSpPr>
          <p:nvPr>
            <p:ph idx="1"/>
          </p:nvPr>
        </p:nvSpPr>
        <p:spPr/>
        <p:txBody>
          <a:bodyPr/>
          <a:lstStyle/>
          <a:p>
            <a:endParaRPr lang="ru-RU" dirty="0"/>
          </a:p>
        </p:txBody>
      </p:sp>
      <p:pic>
        <p:nvPicPr>
          <p:cNvPr id="1027" name="Picture 3" descr="F:\Документы (резерв)\Дидактические материалы\картинки к урокам\0012-003-Rabota-v-gruppakh.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71800" y="2204864"/>
            <a:ext cx="3600450" cy="32480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83818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71600" y="692696"/>
            <a:ext cx="7344816" cy="5400600"/>
          </a:xfrm>
        </p:spPr>
        <p:txBody>
          <a:bodyPr>
            <a:normAutofit/>
          </a:bodyPr>
          <a:lstStyle/>
          <a:p>
            <a:r>
              <a:rPr lang="ru-RU" i="1" dirty="0"/>
              <a:t>Поделитесь, пожалуйста, на 3 группы - семьи: с низким, средним, высоким уровнем дохода. Ознакомьтесь с содержанием кейсов. Для каждой «семьи» - индивидуальный кейс.</a:t>
            </a:r>
            <a:endParaRPr lang="ru-RU" dirty="0"/>
          </a:p>
          <a:p>
            <a:r>
              <a:rPr lang="ru-RU" i="1" dirty="0"/>
              <a:t>Выберите главу семьи, который будет вести подсчеты и координировать работу группы. Распределите роли внутри группы-семьи по 4 областям жизни: </a:t>
            </a:r>
            <a:endParaRPr lang="ru-RU" dirty="0"/>
          </a:p>
          <a:p>
            <a:pPr lvl="0"/>
            <a:r>
              <a:rPr lang="ru-RU" i="1" dirty="0"/>
              <a:t>Продовольственная корзина.</a:t>
            </a:r>
            <a:endParaRPr lang="ru-RU" dirty="0"/>
          </a:p>
          <a:p>
            <a:pPr lvl="0"/>
            <a:r>
              <a:rPr lang="ru-RU" i="1" dirty="0"/>
              <a:t>Коммунальные услуги.</a:t>
            </a:r>
            <a:endParaRPr lang="ru-RU" dirty="0"/>
          </a:p>
          <a:p>
            <a:pPr lvl="0"/>
            <a:r>
              <a:rPr lang="ru-RU" i="1" dirty="0"/>
              <a:t>Здоровье.</a:t>
            </a:r>
            <a:endParaRPr lang="ru-RU" dirty="0"/>
          </a:p>
          <a:p>
            <a:pPr lvl="0"/>
            <a:r>
              <a:rPr lang="ru-RU" i="1" dirty="0"/>
              <a:t>Образование.</a:t>
            </a:r>
            <a:endParaRPr lang="ru-RU" dirty="0"/>
          </a:p>
          <a:p>
            <a:endParaRPr lang="ru-RU" dirty="0"/>
          </a:p>
        </p:txBody>
      </p:sp>
    </p:spTree>
    <p:extLst>
      <p:ext uri="{BB962C8B-B14F-4D97-AF65-F5344CB8AC3E}">
        <p14:creationId xmlns:p14="http://schemas.microsoft.com/office/powerpoint/2010/main" xmlns="" val="812187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Кейс</a:t>
            </a:r>
            <a:endParaRPr lang="ru-RU" dirty="0"/>
          </a:p>
        </p:txBody>
      </p:sp>
      <p:sp>
        <p:nvSpPr>
          <p:cNvPr id="3" name="Объект 2"/>
          <p:cNvSpPr>
            <a:spLocks noGrp="1"/>
          </p:cNvSpPr>
          <p:nvPr>
            <p:ph idx="1"/>
          </p:nvPr>
        </p:nvSpPr>
        <p:spPr/>
        <p:txBody>
          <a:bodyPr>
            <a:normAutofit/>
          </a:bodyPr>
          <a:lstStyle/>
          <a:p>
            <a:r>
              <a:rPr lang="ru-RU" sz="3600" dirty="0" smtClean="0"/>
              <a:t>Лист 1.</a:t>
            </a:r>
          </a:p>
          <a:p>
            <a:r>
              <a:rPr lang="ru-RU" sz="3600" dirty="0" smtClean="0"/>
              <a:t>Лист 2. Расчёты</a:t>
            </a:r>
          </a:p>
          <a:p>
            <a:r>
              <a:rPr lang="ru-RU" sz="3600" dirty="0" smtClean="0"/>
              <a:t>Тест</a:t>
            </a:r>
          </a:p>
          <a:p>
            <a:r>
              <a:rPr lang="ru-RU" sz="3600" dirty="0" smtClean="0"/>
              <a:t>Лист 3. Домашнее задание</a:t>
            </a:r>
            <a:endParaRPr lang="ru-RU" sz="3600" dirty="0"/>
          </a:p>
        </p:txBody>
      </p:sp>
    </p:spTree>
    <p:extLst>
      <p:ext uri="{BB962C8B-B14F-4D97-AF65-F5344CB8AC3E}">
        <p14:creationId xmlns:p14="http://schemas.microsoft.com/office/powerpoint/2010/main" xmlns="" val="944461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a:xfrm>
            <a:off x="1043608" y="476672"/>
            <a:ext cx="6965245" cy="1202485"/>
          </a:xfrm>
        </p:spPr>
        <p:txBody>
          <a:bodyPr>
            <a:normAutofit/>
          </a:bodyPr>
          <a:lstStyle/>
          <a:p>
            <a:pPr algn="ctr" eaLnBrk="1" fontAlgn="auto" hangingPunct="1">
              <a:spcAft>
                <a:spcPts val="0"/>
              </a:spcAft>
              <a:defRPr/>
            </a:pPr>
            <a:r>
              <a:rPr lang="ru-RU" dirty="0" smtClean="0"/>
              <a:t>2</a:t>
            </a:r>
            <a:r>
              <a:rPr lang="ru-RU" dirty="0"/>
              <a:t>. </a:t>
            </a:r>
            <a:r>
              <a:rPr lang="ru-RU" dirty="0" smtClean="0"/>
              <a:t>Коммунальные </a:t>
            </a:r>
            <a:r>
              <a:rPr lang="ru-RU" dirty="0"/>
              <a:t>услуги.</a:t>
            </a:r>
          </a:p>
        </p:txBody>
      </p:sp>
      <p:sp>
        <p:nvSpPr>
          <p:cNvPr id="11267" name="Rectangle 3"/>
          <p:cNvSpPr>
            <a:spLocks noGrp="1" noRot="1" noChangeArrowheads="1"/>
          </p:cNvSpPr>
          <p:nvPr>
            <p:ph idx="1"/>
          </p:nvPr>
        </p:nvSpPr>
        <p:spPr>
          <a:xfrm>
            <a:off x="827584" y="1412776"/>
            <a:ext cx="7632848" cy="5445224"/>
          </a:xfrm>
        </p:spPr>
        <p:txBody>
          <a:bodyPr/>
          <a:lstStyle/>
          <a:p>
            <a:pPr eaLnBrk="1" hangingPunct="1">
              <a:lnSpc>
                <a:spcPct val="80000"/>
              </a:lnSpc>
              <a:buFont typeface="Wingdings" pitchFamily="2" charset="2"/>
              <a:buNone/>
            </a:pPr>
            <a:r>
              <a:rPr lang="ru-RU" sz="2400" b="1" u="sng" dirty="0" smtClean="0"/>
              <a:t> </a:t>
            </a:r>
            <a:r>
              <a:rPr lang="ru-RU" sz="2400" u="sng" dirty="0" smtClean="0"/>
              <a:t>Задание для семьи с низким уровнем доходов.</a:t>
            </a:r>
            <a:endParaRPr lang="ru-RU" sz="2400" dirty="0" smtClean="0"/>
          </a:p>
          <a:p>
            <a:pPr eaLnBrk="1" hangingPunct="1">
              <a:lnSpc>
                <a:spcPct val="80000"/>
              </a:lnSpc>
              <a:buFont typeface="Wingdings" pitchFamily="2" charset="2"/>
              <a:buNone/>
            </a:pPr>
            <a:r>
              <a:rPr lang="ru-RU" sz="2400" dirty="0" smtClean="0"/>
              <a:t>Выберите наиболее приемлемый для вашей семьи вариант проживания с учетом размера оплаты коммунальных услуг.</a:t>
            </a:r>
          </a:p>
          <a:p>
            <a:pPr eaLnBrk="1" hangingPunct="1">
              <a:lnSpc>
                <a:spcPct val="80000"/>
              </a:lnSpc>
              <a:buFont typeface="Wingdings" pitchFamily="2" charset="2"/>
              <a:buNone/>
            </a:pPr>
            <a:r>
              <a:rPr lang="ru-RU" sz="2400" dirty="0" smtClean="0"/>
              <a:t>1. Вы имеете личную квартиру, но стоимость коммунальных услуг с каждым месяцем возрастает на 10 % (1000руб. + 100 руб.).</a:t>
            </a:r>
          </a:p>
          <a:p>
            <a:pPr eaLnBrk="1" hangingPunct="1">
              <a:lnSpc>
                <a:spcPct val="80000"/>
              </a:lnSpc>
              <a:buFont typeface="Wingdings" pitchFamily="2" charset="2"/>
              <a:buNone/>
            </a:pPr>
            <a:r>
              <a:rPr lang="ru-RU" sz="2400" dirty="0" smtClean="0"/>
              <a:t>2. Вы арендуете квартиру; коммунальные услуги составляют 800 руб., но нет гарантии, что вас не попросят ее освободить в ближайшие дни.</a:t>
            </a:r>
          </a:p>
          <a:p>
            <a:pPr eaLnBrk="1" hangingPunct="1">
              <a:lnSpc>
                <a:spcPct val="80000"/>
              </a:lnSpc>
              <a:buFont typeface="Wingdings" pitchFamily="2" charset="2"/>
              <a:buNone/>
            </a:pPr>
            <a:r>
              <a:rPr lang="ru-RU" sz="2400" dirty="0" smtClean="0"/>
              <a:t>3. Вы имеете дом в 8км от райцентра с оплатой услуг 200 руб. в месяц: но каждый день вам приходится добираться до райцентра на автобусе (стоимость билета — 10 руб. в одну сторону).</a:t>
            </a:r>
          </a:p>
        </p:txBody>
      </p:sp>
    </p:spTree>
    <p:extLst>
      <p:ext uri="{BB962C8B-B14F-4D97-AF65-F5344CB8AC3E}">
        <p14:creationId xmlns:p14="http://schemas.microsoft.com/office/powerpoint/2010/main" xmlns="" val="39241085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a:xfrm>
            <a:off x="428625" y="428625"/>
            <a:ext cx="8229600" cy="928688"/>
          </a:xfrm>
        </p:spPr>
        <p:txBody>
          <a:bodyPr/>
          <a:lstStyle/>
          <a:p>
            <a:pPr algn="ctr" eaLnBrk="1" hangingPunct="1"/>
            <a:r>
              <a:rPr lang="ru-RU" smtClean="0"/>
              <a:t>Подведение итогов.</a:t>
            </a:r>
          </a:p>
        </p:txBody>
      </p:sp>
      <p:pic>
        <p:nvPicPr>
          <p:cNvPr id="25603" name="Рисунок 196" descr="http://files.1september.ru/festival/articles/505253/img1.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85875" y="1428750"/>
            <a:ext cx="6681788" cy="4076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4" name="Text Box 5"/>
          <p:cNvSpPr txBox="1">
            <a:spLocks noChangeArrowheads="1"/>
          </p:cNvSpPr>
          <p:nvPr/>
        </p:nvSpPr>
        <p:spPr bwMode="auto">
          <a:xfrm>
            <a:off x="5286375" y="2428875"/>
            <a:ext cx="2143125" cy="285750"/>
          </a:xfrm>
          <a:prstGeom prst="rect">
            <a:avLst/>
          </a:prstGeom>
          <a:solidFill>
            <a:srgbClr val="92D050"/>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spcAft>
                <a:spcPts val="1000"/>
              </a:spcAft>
            </a:pPr>
            <a:r>
              <a:rPr lang="ru-RU" sz="1200" i="1">
                <a:latin typeface="Calibri" pitchFamily="34" charset="0"/>
              </a:rPr>
              <a:t>Сбалансированный бюджет</a:t>
            </a:r>
            <a:endParaRPr lang="ru-RU"/>
          </a:p>
        </p:txBody>
      </p:sp>
      <p:sp>
        <p:nvSpPr>
          <p:cNvPr id="25605" name="Text Box 6"/>
          <p:cNvSpPr txBox="1">
            <a:spLocks noChangeArrowheads="1"/>
          </p:cNvSpPr>
          <p:nvPr/>
        </p:nvSpPr>
        <p:spPr bwMode="auto">
          <a:xfrm>
            <a:off x="5357813" y="4000500"/>
            <a:ext cx="2009775" cy="357188"/>
          </a:xfrm>
          <a:prstGeom prst="rect">
            <a:avLst/>
          </a:prstGeom>
          <a:solidFill>
            <a:srgbClr val="FF0000"/>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spcAft>
                <a:spcPts val="1000"/>
              </a:spcAft>
            </a:pPr>
            <a:r>
              <a:rPr lang="ru-RU" sz="1200" i="1">
                <a:latin typeface="Calibri" pitchFamily="34" charset="0"/>
              </a:rPr>
              <a:t>Положительный бюджет</a:t>
            </a:r>
            <a:endParaRPr lang="ru-RU"/>
          </a:p>
        </p:txBody>
      </p:sp>
      <p:sp>
        <p:nvSpPr>
          <p:cNvPr id="25606" name="Text Box 7"/>
          <p:cNvSpPr txBox="1">
            <a:spLocks noChangeArrowheads="1"/>
          </p:cNvSpPr>
          <p:nvPr/>
        </p:nvSpPr>
        <p:spPr bwMode="auto">
          <a:xfrm>
            <a:off x="5429250" y="5214938"/>
            <a:ext cx="2009775" cy="314325"/>
          </a:xfrm>
          <a:prstGeom prst="rect">
            <a:avLst/>
          </a:prstGeom>
          <a:solidFill>
            <a:srgbClr val="548DD4"/>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spcAft>
                <a:spcPts val="1000"/>
              </a:spcAft>
            </a:pPr>
            <a:r>
              <a:rPr lang="ru-RU" sz="1200" i="1">
                <a:latin typeface="Calibri" pitchFamily="34" charset="0"/>
              </a:rPr>
              <a:t>Отрицательный бюджет</a:t>
            </a:r>
            <a:endParaRPr lang="ru-RU"/>
          </a:p>
        </p:txBody>
      </p:sp>
    </p:spTree>
    <p:extLst>
      <p:ext uri="{BB962C8B-B14F-4D97-AF65-F5344CB8AC3E}">
        <p14:creationId xmlns:p14="http://schemas.microsoft.com/office/powerpoint/2010/main" xmlns="" val="15341312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wipe(down)">
                                      <p:cBhvr>
                                        <p:cTn id="7" dur="870">
                                          <p:stCondLst>
                                            <p:cond delay="0"/>
                                          </p:stCondLst>
                                        </p:cTn>
                                        <p:tgtEl>
                                          <p:spTgt spid="28674"/>
                                        </p:tgtEl>
                                      </p:cBhvr>
                                    </p:animEffect>
                                    <p:anim calcmode="lin" valueType="num">
                                      <p:cBhvr>
                                        <p:cTn id="8" dur="2733" tmFilter="0,0; 0.14,0.36; 0.43,0.73; 0.71,0.91; 1.0,1.0">
                                          <p:stCondLst>
                                            <p:cond delay="0"/>
                                          </p:stCondLst>
                                        </p:cTn>
                                        <p:tgtEl>
                                          <p:spTgt spid="28674"/>
                                        </p:tgtEl>
                                        <p:attrNameLst>
                                          <p:attrName>ppt_x</p:attrName>
                                        </p:attrNameLst>
                                      </p:cBhvr>
                                      <p:tavLst>
                                        <p:tav tm="0">
                                          <p:val>
                                            <p:strVal val="#ppt_x-0.25"/>
                                          </p:val>
                                        </p:tav>
                                        <p:tav tm="100000">
                                          <p:val>
                                            <p:strVal val="#ppt_x"/>
                                          </p:val>
                                        </p:tav>
                                      </p:tavLst>
                                    </p:anim>
                                    <p:anim calcmode="lin" valueType="num">
                                      <p:cBhvr>
                                        <p:cTn id="9" dur="996" tmFilter="0.0,0.0; 0.25,0.07; 0.50,0.2; 0.75,0.467; 1.0,1.0">
                                          <p:stCondLst>
                                            <p:cond delay="0"/>
                                          </p:stCondLst>
                                        </p:cTn>
                                        <p:tgtEl>
                                          <p:spTgt spid="28674"/>
                                        </p:tgtEl>
                                        <p:attrNameLst>
                                          <p:attrName>ppt_y</p:attrName>
                                        </p:attrNameLst>
                                      </p:cBhvr>
                                      <p:tavLst>
                                        <p:tav tm="0" fmla="#ppt_y-sin(pi*$)/3">
                                          <p:val>
                                            <p:fltVal val="0.5"/>
                                          </p:val>
                                        </p:tav>
                                        <p:tav tm="100000">
                                          <p:val>
                                            <p:fltVal val="1"/>
                                          </p:val>
                                        </p:tav>
                                      </p:tavLst>
                                    </p:anim>
                                    <p:anim calcmode="lin" valueType="num">
                                      <p:cBhvr>
                                        <p:cTn id="10" dur="996" tmFilter="0, 0; 0.125,0.2665; 0.25,0.4; 0.375,0.465; 0.5,0.5;  0.625,0.535; 0.75,0.6; 0.875,0.7335; 1,1">
                                          <p:stCondLst>
                                            <p:cond delay="996"/>
                                          </p:stCondLst>
                                        </p:cTn>
                                        <p:tgtEl>
                                          <p:spTgt spid="28674"/>
                                        </p:tgtEl>
                                        <p:attrNameLst>
                                          <p:attrName>ppt_y</p:attrName>
                                        </p:attrNameLst>
                                      </p:cBhvr>
                                      <p:tavLst>
                                        <p:tav tm="0" fmla="#ppt_y-sin(pi*$)/9">
                                          <p:val>
                                            <p:fltVal val="0"/>
                                          </p:val>
                                        </p:tav>
                                        <p:tav tm="100000">
                                          <p:val>
                                            <p:fltVal val="1"/>
                                          </p:val>
                                        </p:tav>
                                      </p:tavLst>
                                    </p:anim>
                                    <p:anim calcmode="lin" valueType="num">
                                      <p:cBhvr>
                                        <p:cTn id="11" dur="498" tmFilter="0, 0; 0.125,0.2665; 0.25,0.4; 0.375,0.465; 0.5,0.5;  0.625,0.535; 0.75,0.6; 0.875,0.7335; 1,1">
                                          <p:stCondLst>
                                            <p:cond delay="1986"/>
                                          </p:stCondLst>
                                        </p:cTn>
                                        <p:tgtEl>
                                          <p:spTgt spid="28674"/>
                                        </p:tgtEl>
                                        <p:attrNameLst>
                                          <p:attrName>ppt_y</p:attrName>
                                        </p:attrNameLst>
                                      </p:cBhvr>
                                      <p:tavLst>
                                        <p:tav tm="0" fmla="#ppt_y-sin(pi*$)/27">
                                          <p:val>
                                            <p:fltVal val="0"/>
                                          </p:val>
                                        </p:tav>
                                        <p:tav tm="100000">
                                          <p:val>
                                            <p:fltVal val="1"/>
                                          </p:val>
                                        </p:tav>
                                      </p:tavLst>
                                    </p:anim>
                                    <p:anim calcmode="lin" valueType="num">
                                      <p:cBhvr>
                                        <p:cTn id="12" dur="246" tmFilter="0, 0; 0.125,0.2665; 0.25,0.4; 0.375,0.465; 0.5,0.5;  0.625,0.535; 0.75,0.6; 0.875,0.7335; 1,1">
                                          <p:stCondLst>
                                            <p:cond delay="2484"/>
                                          </p:stCondLst>
                                        </p:cTn>
                                        <p:tgtEl>
                                          <p:spTgt spid="28674"/>
                                        </p:tgtEl>
                                        <p:attrNameLst>
                                          <p:attrName>ppt_y</p:attrName>
                                        </p:attrNameLst>
                                      </p:cBhvr>
                                      <p:tavLst>
                                        <p:tav tm="0" fmla="#ppt_y-sin(pi*$)/81">
                                          <p:val>
                                            <p:fltVal val="0"/>
                                          </p:val>
                                        </p:tav>
                                        <p:tav tm="100000">
                                          <p:val>
                                            <p:fltVal val="1"/>
                                          </p:val>
                                        </p:tav>
                                      </p:tavLst>
                                    </p:anim>
                                    <p:animScale>
                                      <p:cBhvr>
                                        <p:cTn id="13" dur="39">
                                          <p:stCondLst>
                                            <p:cond delay="975"/>
                                          </p:stCondLst>
                                        </p:cTn>
                                        <p:tgtEl>
                                          <p:spTgt spid="28674"/>
                                        </p:tgtEl>
                                      </p:cBhvr>
                                      <p:to x="100000" y="60000"/>
                                    </p:animScale>
                                    <p:animScale>
                                      <p:cBhvr>
                                        <p:cTn id="14" dur="249" decel="50000">
                                          <p:stCondLst>
                                            <p:cond delay="1014"/>
                                          </p:stCondLst>
                                        </p:cTn>
                                        <p:tgtEl>
                                          <p:spTgt spid="28674"/>
                                        </p:tgtEl>
                                      </p:cBhvr>
                                      <p:to x="100000" y="100000"/>
                                    </p:animScale>
                                    <p:animScale>
                                      <p:cBhvr>
                                        <p:cTn id="15" dur="39">
                                          <p:stCondLst>
                                            <p:cond delay="1968"/>
                                          </p:stCondLst>
                                        </p:cTn>
                                        <p:tgtEl>
                                          <p:spTgt spid="28674"/>
                                        </p:tgtEl>
                                      </p:cBhvr>
                                      <p:to x="100000" y="80000"/>
                                    </p:animScale>
                                    <p:animScale>
                                      <p:cBhvr>
                                        <p:cTn id="16" dur="249" decel="50000">
                                          <p:stCondLst>
                                            <p:cond delay="2007"/>
                                          </p:stCondLst>
                                        </p:cTn>
                                        <p:tgtEl>
                                          <p:spTgt spid="28674"/>
                                        </p:tgtEl>
                                      </p:cBhvr>
                                      <p:to x="100000" y="100000"/>
                                    </p:animScale>
                                    <p:animScale>
                                      <p:cBhvr>
                                        <p:cTn id="17" dur="39">
                                          <p:stCondLst>
                                            <p:cond delay="2463"/>
                                          </p:stCondLst>
                                        </p:cTn>
                                        <p:tgtEl>
                                          <p:spTgt spid="28674"/>
                                        </p:tgtEl>
                                      </p:cBhvr>
                                      <p:to x="100000" y="90000"/>
                                    </p:animScale>
                                    <p:animScale>
                                      <p:cBhvr>
                                        <p:cTn id="18" dur="249" decel="50000">
                                          <p:stCondLst>
                                            <p:cond delay="2502"/>
                                          </p:stCondLst>
                                        </p:cTn>
                                        <p:tgtEl>
                                          <p:spTgt spid="28674"/>
                                        </p:tgtEl>
                                      </p:cBhvr>
                                      <p:to x="100000" y="100000"/>
                                    </p:animScale>
                                    <p:animScale>
                                      <p:cBhvr>
                                        <p:cTn id="19" dur="39">
                                          <p:stCondLst>
                                            <p:cond delay="2712"/>
                                          </p:stCondLst>
                                        </p:cTn>
                                        <p:tgtEl>
                                          <p:spTgt spid="28674"/>
                                        </p:tgtEl>
                                      </p:cBhvr>
                                      <p:to x="100000" y="95000"/>
                                    </p:animScale>
                                    <p:animScale>
                                      <p:cBhvr>
                                        <p:cTn id="20" dur="249" decel="50000">
                                          <p:stCondLst>
                                            <p:cond delay="2751"/>
                                          </p:stCondLst>
                                        </p:cTn>
                                        <p:tgtEl>
                                          <p:spTgt spid="2867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Закрепление изученного материала</a:t>
            </a:r>
            <a:endParaRPr lang="ru-RU" dirty="0"/>
          </a:p>
        </p:txBody>
      </p:sp>
      <p:sp>
        <p:nvSpPr>
          <p:cNvPr id="3" name="Объект 2"/>
          <p:cNvSpPr>
            <a:spLocks noGrp="1"/>
          </p:cNvSpPr>
          <p:nvPr>
            <p:ph idx="1"/>
          </p:nvPr>
        </p:nvSpPr>
        <p:spPr/>
        <p:txBody>
          <a:bodyPr>
            <a:normAutofit fontScale="92500"/>
          </a:bodyPr>
          <a:lstStyle/>
          <a:p>
            <a:pPr marL="0" indent="0">
              <a:buNone/>
            </a:pPr>
            <a:r>
              <a:rPr lang="ru-RU" dirty="0" smtClean="0"/>
              <a:t>Задание 1. </a:t>
            </a:r>
          </a:p>
          <a:p>
            <a:pPr marL="0" lvl="0" indent="0">
              <a:buNone/>
            </a:pPr>
            <a:r>
              <a:rPr lang="ru-RU" dirty="0"/>
              <a:t>Выделите постоянные расходы вашей семьи?</a:t>
            </a:r>
          </a:p>
          <a:p>
            <a:pPr marL="0" indent="0">
              <a:buNone/>
            </a:pPr>
            <a:r>
              <a:rPr lang="ru-RU" dirty="0"/>
              <a:t>А)оплата коммунальных услуг; </a:t>
            </a:r>
          </a:p>
          <a:p>
            <a:pPr marL="0" indent="0">
              <a:buNone/>
            </a:pPr>
            <a:r>
              <a:rPr lang="ru-RU" dirty="0"/>
              <a:t>Б)расходы на покупку билетов в цирк;</a:t>
            </a:r>
          </a:p>
          <a:p>
            <a:pPr marL="0" indent="0">
              <a:buNone/>
            </a:pPr>
            <a:r>
              <a:rPr lang="ru-RU" dirty="0"/>
              <a:t>В)расходы на лекарство;</a:t>
            </a:r>
          </a:p>
          <a:p>
            <a:pPr marL="0" indent="0">
              <a:buNone/>
            </a:pPr>
            <a:r>
              <a:rPr lang="ru-RU" dirty="0"/>
              <a:t>Г)оплата учебы в институте;</a:t>
            </a:r>
          </a:p>
          <a:p>
            <a:pPr marL="0" indent="0">
              <a:buNone/>
            </a:pPr>
            <a:r>
              <a:rPr lang="ru-RU" dirty="0"/>
              <a:t>Д) расходы на покупку туристических путевок;</a:t>
            </a:r>
          </a:p>
          <a:p>
            <a:pPr marL="0" indent="0">
              <a:buNone/>
            </a:pPr>
            <a:r>
              <a:rPr lang="ru-RU" dirty="0"/>
              <a:t>Е)расходы на еду. </a:t>
            </a:r>
          </a:p>
        </p:txBody>
      </p:sp>
    </p:spTree>
    <p:extLst>
      <p:ext uri="{BB962C8B-B14F-4D97-AF65-F5344CB8AC3E}">
        <p14:creationId xmlns:p14="http://schemas.microsoft.com/office/powerpoint/2010/main" xmlns="" val="617628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Закрепление изученного материала</a:t>
            </a:r>
            <a:endParaRPr lang="ru-RU" dirty="0"/>
          </a:p>
        </p:txBody>
      </p:sp>
      <p:sp>
        <p:nvSpPr>
          <p:cNvPr id="3" name="Объект 2"/>
          <p:cNvSpPr>
            <a:spLocks noGrp="1"/>
          </p:cNvSpPr>
          <p:nvPr>
            <p:ph idx="1"/>
          </p:nvPr>
        </p:nvSpPr>
        <p:spPr/>
        <p:txBody>
          <a:bodyPr>
            <a:normAutofit fontScale="92500" lnSpcReduction="10000"/>
          </a:bodyPr>
          <a:lstStyle/>
          <a:p>
            <a:pPr marL="0" indent="0" algn="ctr">
              <a:buNone/>
            </a:pPr>
            <a:r>
              <a:rPr lang="ru-RU" sz="2600" b="1" dirty="0" smtClean="0">
                <a:solidFill>
                  <a:srgbClr val="00B050"/>
                </a:solidFill>
              </a:rPr>
              <a:t>Проверьте себя!</a:t>
            </a:r>
          </a:p>
          <a:p>
            <a:pPr marL="0" lvl="0" indent="0">
              <a:buNone/>
            </a:pPr>
            <a:r>
              <a:rPr lang="ru-RU" dirty="0"/>
              <a:t>Выделите постоянные расходы вашей семьи?</a:t>
            </a:r>
          </a:p>
          <a:p>
            <a:pPr marL="0" indent="0">
              <a:buNone/>
            </a:pPr>
            <a:r>
              <a:rPr lang="ru-RU" b="1" dirty="0"/>
              <a:t>А)оплата коммунальных услуг; </a:t>
            </a:r>
          </a:p>
          <a:p>
            <a:pPr marL="0" indent="0">
              <a:buNone/>
            </a:pPr>
            <a:r>
              <a:rPr lang="ru-RU" dirty="0"/>
              <a:t>Б)расходы на покупку билетов в цирк;</a:t>
            </a:r>
          </a:p>
          <a:p>
            <a:pPr marL="0" indent="0">
              <a:buNone/>
            </a:pPr>
            <a:r>
              <a:rPr lang="ru-RU" dirty="0"/>
              <a:t>В)расходы на лекарство;</a:t>
            </a:r>
          </a:p>
          <a:p>
            <a:pPr marL="0" indent="0">
              <a:buNone/>
            </a:pPr>
            <a:r>
              <a:rPr lang="ru-RU" b="1" dirty="0"/>
              <a:t>Г)оплата учебы в институте;</a:t>
            </a:r>
          </a:p>
          <a:p>
            <a:pPr marL="0" indent="0">
              <a:buNone/>
            </a:pPr>
            <a:r>
              <a:rPr lang="ru-RU" dirty="0"/>
              <a:t>Д) расходы на покупку туристических путевок;</a:t>
            </a:r>
          </a:p>
          <a:p>
            <a:pPr marL="0" indent="0">
              <a:buNone/>
            </a:pPr>
            <a:r>
              <a:rPr lang="ru-RU" b="1" dirty="0"/>
              <a:t>Е)расходы на еду. </a:t>
            </a:r>
          </a:p>
        </p:txBody>
      </p:sp>
    </p:spTree>
    <p:extLst>
      <p:ext uri="{BB962C8B-B14F-4D97-AF65-F5344CB8AC3E}">
        <p14:creationId xmlns:p14="http://schemas.microsoft.com/office/powerpoint/2010/main" xmlns="" val="1924216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Проект</a:t>
            </a:r>
            <a:endParaRPr lang="ru-RU" dirty="0"/>
          </a:p>
        </p:txBody>
      </p:sp>
      <p:sp>
        <p:nvSpPr>
          <p:cNvPr id="3" name="Объект 2"/>
          <p:cNvSpPr>
            <a:spLocks noGrp="1"/>
          </p:cNvSpPr>
          <p:nvPr>
            <p:ph idx="1"/>
          </p:nvPr>
        </p:nvSpPr>
        <p:spPr/>
        <p:txBody>
          <a:bodyPr/>
          <a:lstStyle/>
          <a:p>
            <a:r>
              <a:rPr lang="ru-RU" dirty="0" smtClean="0"/>
              <a:t>Технологическая карта урока в 7 классе по теме «Расходы семьи».</a:t>
            </a:r>
          </a:p>
          <a:p>
            <a:r>
              <a:rPr lang="ru-RU" dirty="0" smtClean="0"/>
              <a:t>Тип урока - </a:t>
            </a:r>
            <a:r>
              <a:rPr lang="ru-RU" dirty="0"/>
              <a:t>комбинированный урок с элементами игровой технологии</a:t>
            </a:r>
            <a:r>
              <a:rPr lang="ru-RU" dirty="0" smtClean="0"/>
              <a:t>.</a:t>
            </a:r>
          </a:p>
          <a:p>
            <a:endParaRPr lang="ru-RU" dirty="0" smtClean="0"/>
          </a:p>
          <a:p>
            <a:endParaRPr lang="ru-RU" dirty="0"/>
          </a:p>
        </p:txBody>
      </p:sp>
      <p:sp>
        <p:nvSpPr>
          <p:cNvPr id="4" name="Прямоугольник 3"/>
          <p:cNvSpPr/>
          <p:nvPr/>
        </p:nvSpPr>
        <p:spPr>
          <a:xfrm>
            <a:off x="3635896" y="579909"/>
            <a:ext cx="4572000" cy="646331"/>
          </a:xfrm>
          <a:prstGeom prst="rect">
            <a:avLst/>
          </a:prstGeom>
        </p:spPr>
        <p:txBody>
          <a:bodyPr>
            <a:spAutoFit/>
          </a:bodyPr>
          <a:lstStyle/>
          <a:p>
            <a:pPr algn="r"/>
            <a:r>
              <a:rPr lang="ru-RU" dirty="0" smtClean="0"/>
              <a:t>«Без </a:t>
            </a:r>
            <a:r>
              <a:rPr lang="ru-RU" dirty="0"/>
              <a:t>нужды живет тот, кто деньги </a:t>
            </a:r>
            <a:r>
              <a:rPr lang="ru-RU" dirty="0" smtClean="0"/>
              <a:t>бережет»</a:t>
            </a:r>
            <a:endParaRPr lang="ru-RU" dirty="0"/>
          </a:p>
        </p:txBody>
      </p:sp>
    </p:spTree>
    <p:extLst>
      <p:ext uri="{BB962C8B-B14F-4D97-AF65-F5344CB8AC3E}">
        <p14:creationId xmlns:p14="http://schemas.microsoft.com/office/powerpoint/2010/main" xmlns="" val="23024305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404664"/>
            <a:ext cx="6965245" cy="1202485"/>
          </a:xfrm>
        </p:spPr>
        <p:txBody>
          <a:bodyPr/>
          <a:lstStyle/>
          <a:p>
            <a:r>
              <a:rPr lang="ru-RU" dirty="0" smtClean="0"/>
              <a:t>Самостоятельная работа</a:t>
            </a:r>
            <a:endParaRPr lang="ru-RU" dirty="0"/>
          </a:p>
        </p:txBody>
      </p:sp>
      <p:sp>
        <p:nvSpPr>
          <p:cNvPr id="3" name="Объект 2"/>
          <p:cNvSpPr>
            <a:spLocks noGrp="1"/>
          </p:cNvSpPr>
          <p:nvPr>
            <p:ph idx="1"/>
          </p:nvPr>
        </p:nvSpPr>
        <p:spPr>
          <a:xfrm>
            <a:off x="899592" y="1412776"/>
            <a:ext cx="7488832" cy="4896544"/>
          </a:xfrm>
        </p:spPr>
        <p:txBody>
          <a:bodyPr>
            <a:normAutofit fontScale="92500" lnSpcReduction="10000"/>
          </a:bodyPr>
          <a:lstStyle/>
          <a:p>
            <a:pPr marL="0" indent="0">
              <a:buNone/>
            </a:pPr>
            <a:r>
              <a:rPr lang="ru-RU" dirty="0" smtClean="0"/>
              <a:t>Задание 2. Решите задачу</a:t>
            </a:r>
          </a:p>
          <a:p>
            <a:pPr marL="0" indent="0">
              <a:buNone/>
            </a:pPr>
            <a:r>
              <a:rPr lang="ru-RU" dirty="0" smtClean="0"/>
              <a:t>Семья </a:t>
            </a:r>
            <a:r>
              <a:rPr lang="ru-RU" dirty="0"/>
              <a:t>Ивановых живет в 4-комнатной квартире и ежемесячно платит за коммунальные услуги 250 руб. На питание семьи в месяц уходит 1850 руб. Проезд на городском транспорте обходится в 130 руб. Плата за телефон - 50 руб. На лекарство бабушке понадобилось 75 руб. Для поездки на экскурсию в Большое Болдино было израсходовано 60 руб. Покупка товаров личной гигиены и бытовой химии - мыло, зубная паста, порошки - обошлись семье в 200 руб.</a:t>
            </a:r>
          </a:p>
          <a:p>
            <a:pPr marL="0" indent="0">
              <a:buNone/>
            </a:pPr>
            <a:r>
              <a:rPr lang="ru-RU" dirty="0" smtClean="0"/>
              <a:t>Определите:</a:t>
            </a:r>
            <a:endParaRPr lang="ru-RU" dirty="0"/>
          </a:p>
          <a:p>
            <a:pPr marL="0" indent="0">
              <a:buNone/>
            </a:pPr>
            <a:r>
              <a:rPr lang="ru-RU" dirty="0"/>
              <a:t>а) постоянные расходы семьи;</a:t>
            </a:r>
          </a:p>
          <a:p>
            <a:pPr marL="0" indent="0">
              <a:buNone/>
            </a:pPr>
            <a:r>
              <a:rPr lang="ru-RU" dirty="0"/>
              <a:t>б) переменные расходы семьи;</a:t>
            </a:r>
          </a:p>
          <a:p>
            <a:pPr marL="0" indent="0">
              <a:buNone/>
            </a:pPr>
            <a:r>
              <a:rPr lang="ru-RU" dirty="0"/>
              <a:t>в) общую сумму расходов семьи за месяц.</a:t>
            </a:r>
          </a:p>
          <a:p>
            <a:pPr marL="0" indent="0">
              <a:buNone/>
            </a:pPr>
            <a:endParaRPr lang="ru-RU" dirty="0"/>
          </a:p>
        </p:txBody>
      </p:sp>
    </p:spTree>
    <p:extLst>
      <p:ext uri="{BB962C8B-B14F-4D97-AF65-F5344CB8AC3E}">
        <p14:creationId xmlns:p14="http://schemas.microsoft.com/office/powerpoint/2010/main" xmlns="" val="3323630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B050"/>
                </a:solidFill>
              </a:rPr>
              <a:t>Проверьте себя!</a:t>
            </a:r>
            <a:endParaRPr lang="ru-RU" dirty="0">
              <a:solidFill>
                <a:srgbClr val="00B050"/>
              </a:solidFill>
            </a:endParaRPr>
          </a:p>
        </p:txBody>
      </p:sp>
      <p:sp>
        <p:nvSpPr>
          <p:cNvPr id="3" name="Объект 2"/>
          <p:cNvSpPr>
            <a:spLocks noGrp="1"/>
          </p:cNvSpPr>
          <p:nvPr>
            <p:ph idx="1"/>
          </p:nvPr>
        </p:nvSpPr>
        <p:spPr/>
        <p:txBody>
          <a:bodyPr/>
          <a:lstStyle/>
          <a:p>
            <a:pPr marL="0" indent="0">
              <a:buNone/>
            </a:pPr>
            <a:r>
              <a:rPr lang="ru-RU" sz="3200" dirty="0" smtClean="0"/>
              <a:t>а</a:t>
            </a:r>
            <a:r>
              <a:rPr lang="ru-RU" sz="3200" dirty="0"/>
              <a:t>) постоянные расходы</a:t>
            </a:r>
          </a:p>
          <a:p>
            <a:pPr marL="0" indent="0">
              <a:buNone/>
            </a:pPr>
            <a:r>
              <a:rPr lang="ru-RU" sz="3200" dirty="0"/>
              <a:t>1850 +130+50+200=2230 руб.</a:t>
            </a:r>
          </a:p>
          <a:p>
            <a:pPr marL="0" indent="0">
              <a:buNone/>
            </a:pPr>
            <a:r>
              <a:rPr lang="ru-RU" sz="3200" dirty="0"/>
              <a:t>б) переменные расходы</a:t>
            </a:r>
          </a:p>
          <a:p>
            <a:pPr marL="0" indent="0">
              <a:buNone/>
            </a:pPr>
            <a:r>
              <a:rPr lang="ru-RU" sz="3200" dirty="0"/>
              <a:t>75+60=135 руб.</a:t>
            </a:r>
          </a:p>
          <a:p>
            <a:pPr marL="0" indent="0">
              <a:buNone/>
            </a:pPr>
            <a:r>
              <a:rPr lang="ru-RU" sz="3200" dirty="0"/>
              <a:t>в) общая сумма расходов</a:t>
            </a:r>
          </a:p>
          <a:p>
            <a:pPr marL="0" indent="0">
              <a:buNone/>
            </a:pPr>
            <a:r>
              <a:rPr lang="ru-RU" sz="3200" dirty="0"/>
              <a:t>2230+135=2365 руб.</a:t>
            </a:r>
          </a:p>
          <a:p>
            <a:endParaRPr lang="ru-RU" dirty="0"/>
          </a:p>
        </p:txBody>
      </p:sp>
    </p:spTree>
    <p:extLst>
      <p:ext uri="{BB962C8B-B14F-4D97-AF65-F5344CB8AC3E}">
        <p14:creationId xmlns:p14="http://schemas.microsoft.com/office/powerpoint/2010/main" xmlns="" val="3070873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42-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0243" name="Text Box 4"/>
          <p:cNvSpPr txBox="1">
            <a:spLocks noChangeArrowheads="1"/>
          </p:cNvSpPr>
          <p:nvPr/>
        </p:nvSpPr>
        <p:spPr bwMode="auto">
          <a:xfrm>
            <a:off x="762000" y="228600"/>
            <a:ext cx="8382000" cy="1190625"/>
          </a:xfrm>
          <a:prstGeom prst="rect">
            <a:avLst/>
          </a:prstGeom>
          <a:noFill/>
          <a:ln w="9525">
            <a:noFill/>
            <a:miter lim="800000"/>
            <a:headEnd/>
            <a:tailEnd/>
          </a:ln>
        </p:spPr>
        <p:txBody>
          <a:bodyPr>
            <a:spAutoFit/>
          </a:bodyPr>
          <a:lstStyle/>
          <a:p>
            <a:pPr algn="ctr">
              <a:spcBef>
                <a:spcPct val="50000"/>
              </a:spcBef>
            </a:pPr>
            <a:r>
              <a:rPr lang="ru-RU" sz="3600">
                <a:solidFill>
                  <a:srgbClr val="006600"/>
                </a:solidFill>
              </a:rPr>
              <a:t>Как  можно  сэкономить  денежные  средства семьи?</a:t>
            </a:r>
          </a:p>
        </p:txBody>
      </p:sp>
      <p:pic>
        <p:nvPicPr>
          <p:cNvPr id="47109" name="Picture 5"/>
          <p:cNvPicPr>
            <a:picLocks noChangeAspect="1" noChangeArrowheads="1"/>
          </p:cNvPicPr>
          <p:nvPr/>
        </p:nvPicPr>
        <p:blipFill>
          <a:blip r:embed="rId3" cstate="print"/>
          <a:srcRect/>
          <a:stretch>
            <a:fillRect/>
          </a:stretch>
        </p:blipFill>
        <p:spPr bwMode="auto">
          <a:xfrm>
            <a:off x="6553200" y="1828800"/>
            <a:ext cx="2324100" cy="1743075"/>
          </a:xfrm>
          <a:prstGeom prst="rect">
            <a:avLst/>
          </a:prstGeom>
          <a:noFill/>
          <a:ln w="9525">
            <a:noFill/>
            <a:miter lim="800000"/>
            <a:headEnd/>
            <a:tailEnd/>
          </a:ln>
        </p:spPr>
      </p:pic>
      <p:pic>
        <p:nvPicPr>
          <p:cNvPr id="47110" name="Picture 6"/>
          <p:cNvPicPr>
            <a:picLocks noChangeAspect="1" noChangeArrowheads="1"/>
          </p:cNvPicPr>
          <p:nvPr/>
        </p:nvPicPr>
        <p:blipFill>
          <a:blip r:embed="rId4" cstate="print"/>
          <a:srcRect/>
          <a:stretch>
            <a:fillRect/>
          </a:stretch>
        </p:blipFill>
        <p:spPr bwMode="auto">
          <a:xfrm>
            <a:off x="381000" y="4572000"/>
            <a:ext cx="2743200" cy="1958975"/>
          </a:xfrm>
          <a:prstGeom prst="rect">
            <a:avLst/>
          </a:prstGeom>
          <a:noFill/>
          <a:ln w="9525">
            <a:noFill/>
            <a:miter lim="800000"/>
            <a:headEnd/>
            <a:tailEnd/>
          </a:ln>
        </p:spPr>
      </p:pic>
      <p:pic>
        <p:nvPicPr>
          <p:cNvPr id="47112" name="Picture 8"/>
          <p:cNvPicPr>
            <a:picLocks noChangeAspect="1" noChangeArrowheads="1"/>
          </p:cNvPicPr>
          <p:nvPr/>
        </p:nvPicPr>
        <p:blipFill>
          <a:blip r:embed="rId5" cstate="print"/>
          <a:srcRect/>
          <a:stretch>
            <a:fillRect/>
          </a:stretch>
        </p:blipFill>
        <p:spPr bwMode="auto">
          <a:xfrm>
            <a:off x="3429000" y="4495800"/>
            <a:ext cx="2590800" cy="1943100"/>
          </a:xfrm>
          <a:prstGeom prst="rect">
            <a:avLst/>
          </a:prstGeom>
          <a:noFill/>
          <a:ln w="9525">
            <a:noFill/>
            <a:miter lim="800000"/>
            <a:headEnd/>
            <a:tailEnd/>
          </a:ln>
        </p:spPr>
      </p:pic>
      <p:pic>
        <p:nvPicPr>
          <p:cNvPr id="47113" name="Picture 9"/>
          <p:cNvPicPr>
            <a:picLocks noChangeAspect="1" noChangeArrowheads="1"/>
          </p:cNvPicPr>
          <p:nvPr/>
        </p:nvPicPr>
        <p:blipFill>
          <a:blip r:embed="rId6" cstate="print"/>
          <a:srcRect/>
          <a:stretch>
            <a:fillRect/>
          </a:stretch>
        </p:blipFill>
        <p:spPr bwMode="auto">
          <a:xfrm>
            <a:off x="6324600" y="4495800"/>
            <a:ext cx="2514600" cy="1885950"/>
          </a:xfrm>
          <a:prstGeom prst="rect">
            <a:avLst/>
          </a:prstGeom>
          <a:noFill/>
          <a:ln w="9525">
            <a:noFill/>
            <a:miter lim="800000"/>
            <a:headEnd/>
            <a:tailEnd/>
          </a:ln>
        </p:spPr>
      </p:pic>
      <p:pic>
        <p:nvPicPr>
          <p:cNvPr id="47115" name="Picture 11"/>
          <p:cNvPicPr>
            <a:picLocks noChangeAspect="1" noChangeArrowheads="1"/>
          </p:cNvPicPr>
          <p:nvPr/>
        </p:nvPicPr>
        <p:blipFill>
          <a:blip r:embed="rId7" cstate="print"/>
          <a:srcRect/>
          <a:stretch>
            <a:fillRect/>
          </a:stretch>
        </p:blipFill>
        <p:spPr bwMode="auto">
          <a:xfrm>
            <a:off x="457200" y="1828800"/>
            <a:ext cx="2781300" cy="2097088"/>
          </a:xfrm>
          <a:prstGeom prst="rect">
            <a:avLst/>
          </a:prstGeom>
          <a:noFill/>
          <a:ln w="9525">
            <a:noFill/>
            <a:miter lim="800000"/>
            <a:headEnd/>
            <a:tailEnd/>
          </a:ln>
        </p:spPr>
      </p:pic>
      <p:pic>
        <p:nvPicPr>
          <p:cNvPr id="47116" name="Picture 12"/>
          <p:cNvPicPr>
            <a:picLocks noChangeAspect="1" noChangeArrowheads="1"/>
          </p:cNvPicPr>
          <p:nvPr/>
        </p:nvPicPr>
        <p:blipFill>
          <a:blip r:embed="rId8" cstate="print"/>
          <a:srcRect/>
          <a:stretch>
            <a:fillRect/>
          </a:stretch>
        </p:blipFill>
        <p:spPr bwMode="auto">
          <a:xfrm>
            <a:off x="3429000" y="2362200"/>
            <a:ext cx="3028950" cy="19129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7115"/>
                                        </p:tgtEl>
                                        <p:attrNameLst>
                                          <p:attrName>style.visibility</p:attrName>
                                        </p:attrNameLst>
                                      </p:cBhvr>
                                      <p:to>
                                        <p:strVal val="visible"/>
                                      </p:to>
                                    </p:set>
                                    <p:animEffect transition="in" filter="checkerboard(across)">
                                      <p:cBhvr>
                                        <p:cTn id="7" dur="500"/>
                                        <p:tgtEl>
                                          <p:spTgt spid="47115"/>
                                        </p:tgtEl>
                                      </p:cBhvr>
                                    </p:animEffect>
                                  </p:childTnLst>
                                </p:cTn>
                              </p:par>
                              <p:par>
                                <p:cTn id="8" presetID="5" presetClass="entr" presetSubtype="10" fill="hold" nodeType="withEffect">
                                  <p:stCondLst>
                                    <p:cond delay="0"/>
                                  </p:stCondLst>
                                  <p:childTnLst>
                                    <p:set>
                                      <p:cBhvr>
                                        <p:cTn id="9" dur="1" fill="hold">
                                          <p:stCondLst>
                                            <p:cond delay="0"/>
                                          </p:stCondLst>
                                        </p:cTn>
                                        <p:tgtEl>
                                          <p:spTgt spid="47116"/>
                                        </p:tgtEl>
                                        <p:attrNameLst>
                                          <p:attrName>style.visibility</p:attrName>
                                        </p:attrNameLst>
                                      </p:cBhvr>
                                      <p:to>
                                        <p:strVal val="visible"/>
                                      </p:to>
                                    </p:set>
                                    <p:animEffect transition="in" filter="checkerboard(across)">
                                      <p:cBhvr>
                                        <p:cTn id="10" dur="500"/>
                                        <p:tgtEl>
                                          <p:spTgt spid="47116"/>
                                        </p:tgtEl>
                                      </p:cBhvr>
                                    </p:animEffect>
                                  </p:childTnLst>
                                </p:cTn>
                              </p:par>
                              <p:par>
                                <p:cTn id="11" presetID="5" presetClass="entr" presetSubtype="10" fill="hold" nodeType="withEffect">
                                  <p:stCondLst>
                                    <p:cond delay="0"/>
                                  </p:stCondLst>
                                  <p:childTnLst>
                                    <p:set>
                                      <p:cBhvr>
                                        <p:cTn id="12" dur="1" fill="hold">
                                          <p:stCondLst>
                                            <p:cond delay="0"/>
                                          </p:stCondLst>
                                        </p:cTn>
                                        <p:tgtEl>
                                          <p:spTgt spid="47109"/>
                                        </p:tgtEl>
                                        <p:attrNameLst>
                                          <p:attrName>style.visibility</p:attrName>
                                        </p:attrNameLst>
                                      </p:cBhvr>
                                      <p:to>
                                        <p:strVal val="visible"/>
                                      </p:to>
                                    </p:set>
                                    <p:animEffect transition="in" filter="checkerboard(across)">
                                      <p:cBhvr>
                                        <p:cTn id="13" dur="500"/>
                                        <p:tgtEl>
                                          <p:spTgt spid="47109"/>
                                        </p:tgtEl>
                                      </p:cBhvr>
                                    </p:animEffect>
                                  </p:childTnLst>
                                </p:cTn>
                              </p:par>
                              <p:par>
                                <p:cTn id="14" presetID="5" presetClass="entr" presetSubtype="10" fill="hold" nodeType="withEffect">
                                  <p:stCondLst>
                                    <p:cond delay="0"/>
                                  </p:stCondLst>
                                  <p:childTnLst>
                                    <p:set>
                                      <p:cBhvr>
                                        <p:cTn id="15" dur="1" fill="hold">
                                          <p:stCondLst>
                                            <p:cond delay="0"/>
                                          </p:stCondLst>
                                        </p:cTn>
                                        <p:tgtEl>
                                          <p:spTgt spid="47110"/>
                                        </p:tgtEl>
                                        <p:attrNameLst>
                                          <p:attrName>style.visibility</p:attrName>
                                        </p:attrNameLst>
                                      </p:cBhvr>
                                      <p:to>
                                        <p:strVal val="visible"/>
                                      </p:to>
                                    </p:set>
                                    <p:animEffect transition="in" filter="checkerboard(across)">
                                      <p:cBhvr>
                                        <p:cTn id="16" dur="500"/>
                                        <p:tgtEl>
                                          <p:spTgt spid="47110"/>
                                        </p:tgtEl>
                                      </p:cBhvr>
                                    </p:animEffect>
                                  </p:childTnLst>
                                </p:cTn>
                              </p:par>
                              <p:par>
                                <p:cTn id="17" presetID="5" presetClass="entr" presetSubtype="10" fill="hold" nodeType="withEffect">
                                  <p:stCondLst>
                                    <p:cond delay="0"/>
                                  </p:stCondLst>
                                  <p:childTnLst>
                                    <p:set>
                                      <p:cBhvr>
                                        <p:cTn id="18" dur="1" fill="hold">
                                          <p:stCondLst>
                                            <p:cond delay="0"/>
                                          </p:stCondLst>
                                        </p:cTn>
                                        <p:tgtEl>
                                          <p:spTgt spid="47112"/>
                                        </p:tgtEl>
                                        <p:attrNameLst>
                                          <p:attrName>style.visibility</p:attrName>
                                        </p:attrNameLst>
                                      </p:cBhvr>
                                      <p:to>
                                        <p:strVal val="visible"/>
                                      </p:to>
                                    </p:set>
                                    <p:animEffect transition="in" filter="checkerboard(across)">
                                      <p:cBhvr>
                                        <p:cTn id="19" dur="500"/>
                                        <p:tgtEl>
                                          <p:spTgt spid="47112"/>
                                        </p:tgtEl>
                                      </p:cBhvr>
                                    </p:animEffect>
                                  </p:childTnLst>
                                </p:cTn>
                              </p:par>
                              <p:par>
                                <p:cTn id="20" presetID="5" presetClass="entr" presetSubtype="10" fill="hold" nodeType="withEffect">
                                  <p:stCondLst>
                                    <p:cond delay="0"/>
                                  </p:stCondLst>
                                  <p:childTnLst>
                                    <p:set>
                                      <p:cBhvr>
                                        <p:cTn id="21" dur="1" fill="hold">
                                          <p:stCondLst>
                                            <p:cond delay="0"/>
                                          </p:stCondLst>
                                        </p:cTn>
                                        <p:tgtEl>
                                          <p:spTgt spid="47113"/>
                                        </p:tgtEl>
                                        <p:attrNameLst>
                                          <p:attrName>style.visibility</p:attrName>
                                        </p:attrNameLst>
                                      </p:cBhvr>
                                      <p:to>
                                        <p:strVal val="visible"/>
                                      </p:to>
                                    </p:set>
                                    <p:animEffect transition="in" filter="checkerboard(across)">
                                      <p:cBhvr>
                                        <p:cTn id="22" dur="500"/>
                                        <p:tgtEl>
                                          <p:spTgt spid="47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17369" y="476672"/>
            <a:ext cx="6965245" cy="698429"/>
          </a:xfrm>
        </p:spPr>
        <p:txBody>
          <a:bodyPr>
            <a:normAutofit fontScale="90000"/>
          </a:bodyPr>
          <a:lstStyle/>
          <a:p>
            <a:r>
              <a:rPr lang="ru-RU" dirty="0" smtClean="0"/>
              <a:t>Домашнее задание</a:t>
            </a:r>
            <a:endParaRPr lang="ru-RU" dirty="0"/>
          </a:p>
        </p:txBody>
      </p:sp>
      <p:graphicFrame>
        <p:nvGraphicFramePr>
          <p:cNvPr id="6" name="Таблица 5"/>
          <p:cNvGraphicFramePr>
            <a:graphicFrameLocks noGrp="1"/>
          </p:cNvGraphicFramePr>
          <p:nvPr>
            <p:extLst>
              <p:ext uri="{D42A27DB-BD31-4B8C-83A1-F6EECF244321}">
                <p14:modId xmlns:p14="http://schemas.microsoft.com/office/powerpoint/2010/main" xmlns="" val="3114328447"/>
              </p:ext>
            </p:extLst>
          </p:nvPr>
        </p:nvGraphicFramePr>
        <p:xfrm>
          <a:off x="735743" y="2263517"/>
          <a:ext cx="7632849" cy="3925824"/>
        </p:xfrm>
        <a:graphic>
          <a:graphicData uri="http://schemas.openxmlformats.org/drawingml/2006/table">
            <a:tbl>
              <a:tblPr firstRow="1" firstCol="1" lastRow="1" lastCol="1" bandRow="1" bandCol="1"/>
              <a:tblGrid>
                <a:gridCol w="1907613"/>
                <a:gridCol w="1908412"/>
                <a:gridCol w="1908412"/>
                <a:gridCol w="1908412"/>
              </a:tblGrid>
              <a:tr h="274735">
                <a:tc>
                  <a:txBody>
                    <a:bodyPr/>
                    <a:lstStyle/>
                    <a:p>
                      <a:pPr>
                        <a:lnSpc>
                          <a:spcPct val="115000"/>
                        </a:lnSpc>
                        <a:spcAft>
                          <a:spcPts val="0"/>
                        </a:spcAft>
                      </a:pPr>
                      <a:r>
                        <a:rPr lang="ru-RU" sz="1600" dirty="0">
                          <a:effectLst/>
                          <a:latin typeface="Times New Roman"/>
                          <a:ea typeface="Calibri"/>
                          <a:cs typeface="Times New Roman"/>
                        </a:rPr>
                        <a:t>Состав семьи</a:t>
                      </a:r>
                      <a:endParaRPr lang="ru-RU"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effectLst/>
                          <a:latin typeface="Times New Roman"/>
                          <a:ea typeface="Calibri"/>
                          <a:cs typeface="Times New Roman"/>
                        </a:rPr>
                        <a:t>Сумма и вид дохода</a:t>
                      </a:r>
                      <a:endParaRPr lang="ru-RU"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effectLst/>
                          <a:latin typeface="Times New Roman"/>
                          <a:ea typeface="Calibri"/>
                          <a:cs typeface="Times New Roman"/>
                        </a:rPr>
                        <a:t>Статьи расходов</a:t>
                      </a:r>
                      <a:endParaRPr lang="ru-RU"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effectLst/>
                          <a:latin typeface="Times New Roman"/>
                          <a:ea typeface="Calibri"/>
                          <a:cs typeface="Times New Roman"/>
                        </a:rPr>
                        <a:t>Сумма  расходов</a:t>
                      </a:r>
                      <a:endParaRPr lang="ru-RU"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735">
                <a:tc>
                  <a:txBody>
                    <a:bodyPr/>
                    <a:lstStyle/>
                    <a:p>
                      <a:pPr>
                        <a:lnSpc>
                          <a:spcPct val="115000"/>
                        </a:lnSpc>
                        <a:spcAft>
                          <a:spcPts val="0"/>
                        </a:spcAft>
                      </a:pPr>
                      <a:r>
                        <a:rPr lang="ru-RU" sz="1600">
                          <a:effectLst/>
                          <a:latin typeface="Times New Roman"/>
                          <a:ea typeface="Calibri"/>
                          <a:cs typeface="Times New Roman"/>
                        </a:rPr>
                        <a:t>Мама </a:t>
                      </a:r>
                      <a:endParaRPr lang="ru-RU"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effectLst/>
                          <a:latin typeface="Times New Roman"/>
                          <a:ea typeface="Calibri"/>
                          <a:cs typeface="Times New Roman"/>
                        </a:rPr>
                        <a:t>з/плата        </a:t>
                      </a:r>
                      <a:r>
                        <a:rPr lang="ru-RU" sz="1600" b="1">
                          <a:effectLst/>
                          <a:latin typeface="Times New Roman"/>
                          <a:ea typeface="Calibri"/>
                          <a:cs typeface="Times New Roman"/>
                        </a:rPr>
                        <a:t>8000 руб.</a:t>
                      </a:r>
                      <a:endParaRPr lang="ru-RU"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effectLst/>
                          <a:latin typeface="Times New Roman"/>
                          <a:ea typeface="Calibri"/>
                          <a:cs typeface="Times New Roman"/>
                        </a:rPr>
                        <a:t>Питание </a:t>
                      </a:r>
                      <a:endParaRPr lang="ru-RU"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b="1" dirty="0">
                          <a:effectLst/>
                          <a:latin typeface="Times New Roman"/>
                          <a:ea typeface="Calibri"/>
                          <a:cs typeface="Times New Roman"/>
                        </a:rPr>
                        <a:t>5000 руб. </a:t>
                      </a:r>
                      <a:endParaRPr lang="ru-RU"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9470">
                <a:tc>
                  <a:txBody>
                    <a:bodyPr/>
                    <a:lstStyle/>
                    <a:p>
                      <a:pPr>
                        <a:lnSpc>
                          <a:spcPct val="115000"/>
                        </a:lnSpc>
                        <a:spcAft>
                          <a:spcPts val="0"/>
                        </a:spcAft>
                      </a:pPr>
                      <a:r>
                        <a:rPr lang="ru-RU" sz="1600">
                          <a:effectLst/>
                          <a:latin typeface="Times New Roman"/>
                          <a:ea typeface="Calibri"/>
                          <a:cs typeface="Times New Roman"/>
                        </a:rPr>
                        <a:t>Папа </a:t>
                      </a:r>
                      <a:endParaRPr lang="ru-RU"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effectLst/>
                          <a:latin typeface="Times New Roman"/>
                          <a:ea typeface="Calibri"/>
                          <a:cs typeface="Times New Roman"/>
                        </a:rPr>
                        <a:t>з/плата      </a:t>
                      </a:r>
                      <a:r>
                        <a:rPr lang="ru-RU" sz="1600" b="1" dirty="0">
                          <a:effectLst/>
                          <a:latin typeface="Times New Roman"/>
                          <a:ea typeface="Calibri"/>
                          <a:cs typeface="Times New Roman"/>
                        </a:rPr>
                        <a:t>10000 руб.</a:t>
                      </a:r>
                      <a:endParaRPr lang="ru-RU"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effectLst/>
                          <a:latin typeface="Times New Roman"/>
                          <a:ea typeface="Calibri"/>
                          <a:cs typeface="Times New Roman"/>
                        </a:rPr>
                        <a:t>Коммунальные услуги</a:t>
                      </a:r>
                      <a:endParaRPr lang="ru-RU"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b="1">
                          <a:effectLst/>
                          <a:latin typeface="Times New Roman"/>
                          <a:ea typeface="Calibri"/>
                          <a:cs typeface="Times New Roman"/>
                        </a:rPr>
                        <a:t>1600 руб.</a:t>
                      </a:r>
                      <a:endParaRPr lang="ru-RU"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735">
                <a:tc>
                  <a:txBody>
                    <a:bodyPr/>
                    <a:lstStyle/>
                    <a:p>
                      <a:pPr>
                        <a:lnSpc>
                          <a:spcPct val="115000"/>
                        </a:lnSpc>
                        <a:spcAft>
                          <a:spcPts val="0"/>
                        </a:spcAft>
                      </a:pPr>
                      <a:r>
                        <a:rPr lang="ru-RU" sz="1600">
                          <a:effectLst/>
                          <a:latin typeface="Times New Roman"/>
                          <a:ea typeface="Calibri"/>
                          <a:cs typeface="Times New Roman"/>
                        </a:rPr>
                        <a:t>Сын </a:t>
                      </a:r>
                      <a:endParaRPr lang="ru-RU"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effectLst/>
                          <a:latin typeface="Times New Roman"/>
                          <a:ea typeface="Calibri"/>
                          <a:cs typeface="Times New Roman"/>
                        </a:rPr>
                        <a:t>Пособие       </a:t>
                      </a:r>
                      <a:r>
                        <a:rPr lang="ru-RU" sz="1600" b="1">
                          <a:effectLst/>
                          <a:latin typeface="Times New Roman"/>
                          <a:ea typeface="Calibri"/>
                          <a:cs typeface="Times New Roman"/>
                        </a:rPr>
                        <a:t>100 руб.</a:t>
                      </a:r>
                      <a:endParaRPr lang="ru-RU"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effectLst/>
                          <a:latin typeface="Times New Roman"/>
                          <a:ea typeface="Calibri"/>
                          <a:cs typeface="Times New Roman"/>
                        </a:rPr>
                        <a:t>Хоз. Нужды</a:t>
                      </a:r>
                      <a:endParaRPr lang="ru-RU"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b="1">
                          <a:effectLst/>
                          <a:latin typeface="Times New Roman"/>
                          <a:ea typeface="Calibri"/>
                          <a:cs typeface="Times New Roman"/>
                        </a:rPr>
                        <a:t>700 руб.</a:t>
                      </a:r>
                      <a:endParaRPr lang="ru-RU"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9470">
                <a:tc>
                  <a:txBody>
                    <a:bodyPr/>
                    <a:lstStyle/>
                    <a:p>
                      <a:pPr>
                        <a:lnSpc>
                          <a:spcPct val="115000"/>
                        </a:lnSpc>
                        <a:spcAft>
                          <a:spcPts val="0"/>
                        </a:spcAft>
                      </a:pPr>
                      <a:r>
                        <a:rPr lang="ru-RU" sz="1600">
                          <a:effectLst/>
                          <a:latin typeface="Times New Roman"/>
                          <a:ea typeface="Calibri"/>
                          <a:cs typeface="Times New Roman"/>
                        </a:rPr>
                        <a:t>Бабушка </a:t>
                      </a:r>
                      <a:endParaRPr lang="ru-RU"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effectLst/>
                          <a:latin typeface="Times New Roman"/>
                          <a:ea typeface="Calibri"/>
                          <a:cs typeface="Times New Roman"/>
                        </a:rPr>
                        <a:t>Пенсия        </a:t>
                      </a:r>
                      <a:r>
                        <a:rPr lang="ru-RU" sz="1600" b="1">
                          <a:effectLst/>
                          <a:latin typeface="Times New Roman"/>
                          <a:ea typeface="Calibri"/>
                          <a:cs typeface="Times New Roman"/>
                        </a:rPr>
                        <a:t>3200 руб.</a:t>
                      </a:r>
                      <a:endParaRPr lang="ru-RU"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effectLst/>
                          <a:latin typeface="Times New Roman"/>
                          <a:ea typeface="Calibri"/>
                          <a:cs typeface="Times New Roman"/>
                        </a:rPr>
                        <a:t>Услуги </a:t>
                      </a:r>
                      <a:endParaRPr lang="ru-RU"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b="1">
                          <a:effectLst/>
                          <a:latin typeface="Times New Roman"/>
                          <a:ea typeface="Calibri"/>
                          <a:cs typeface="Times New Roman"/>
                        </a:rPr>
                        <a:t>2000 руб.</a:t>
                      </a:r>
                      <a:endParaRPr lang="ru-RU"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735">
                <a:tc>
                  <a:txBody>
                    <a:bodyPr/>
                    <a:lstStyle/>
                    <a:p>
                      <a:pPr>
                        <a:lnSpc>
                          <a:spcPct val="115000"/>
                        </a:lnSpc>
                        <a:spcAft>
                          <a:spcPts val="0"/>
                        </a:spcAft>
                      </a:pPr>
                      <a:r>
                        <a:rPr lang="ru-RU" sz="1600">
                          <a:effectLst/>
                          <a:latin typeface="Times New Roman"/>
                          <a:ea typeface="Calibri"/>
                          <a:cs typeface="Times New Roman"/>
                        </a:rPr>
                        <a:t> </a:t>
                      </a:r>
                      <a:endParaRPr lang="ru-RU"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effectLst/>
                          <a:latin typeface="Times New Roman"/>
                          <a:ea typeface="Calibri"/>
                          <a:cs typeface="Times New Roman"/>
                        </a:rPr>
                        <a:t> </a:t>
                      </a:r>
                      <a:endParaRPr lang="ru-RU"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effectLst/>
                          <a:latin typeface="Times New Roman"/>
                          <a:ea typeface="Calibri"/>
                          <a:cs typeface="Times New Roman"/>
                        </a:rPr>
                        <a:t>Одежда </a:t>
                      </a:r>
                      <a:endParaRPr lang="ru-RU"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b="1">
                          <a:effectLst/>
                          <a:latin typeface="Times New Roman"/>
                          <a:ea typeface="Calibri"/>
                          <a:cs typeface="Times New Roman"/>
                        </a:rPr>
                        <a:t>6000 руб.</a:t>
                      </a:r>
                      <a:endParaRPr lang="ru-RU"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735">
                <a:tc>
                  <a:txBody>
                    <a:bodyPr/>
                    <a:lstStyle/>
                    <a:p>
                      <a:pPr>
                        <a:lnSpc>
                          <a:spcPct val="115000"/>
                        </a:lnSpc>
                        <a:spcAft>
                          <a:spcPts val="0"/>
                        </a:spcAft>
                      </a:pPr>
                      <a:r>
                        <a:rPr lang="ru-RU" sz="1600">
                          <a:effectLst/>
                          <a:latin typeface="Times New Roman"/>
                          <a:ea typeface="Calibri"/>
                          <a:cs typeface="Times New Roman"/>
                        </a:rPr>
                        <a:t> </a:t>
                      </a:r>
                      <a:endParaRPr lang="ru-RU"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effectLst/>
                          <a:latin typeface="Times New Roman"/>
                          <a:ea typeface="Calibri"/>
                          <a:cs typeface="Times New Roman"/>
                        </a:rPr>
                        <a:t> </a:t>
                      </a:r>
                      <a:endParaRPr lang="ru-RU"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effectLst/>
                          <a:latin typeface="Times New Roman"/>
                          <a:ea typeface="Calibri"/>
                          <a:cs typeface="Times New Roman"/>
                        </a:rPr>
                        <a:t>Мобильная связь</a:t>
                      </a:r>
                      <a:endParaRPr lang="ru-RU"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b="1">
                          <a:effectLst/>
                          <a:latin typeface="Times New Roman"/>
                          <a:ea typeface="Calibri"/>
                          <a:cs typeface="Times New Roman"/>
                        </a:rPr>
                        <a:t>800 руб.</a:t>
                      </a:r>
                      <a:endParaRPr lang="ru-RU"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735">
                <a:tc>
                  <a:txBody>
                    <a:bodyPr/>
                    <a:lstStyle/>
                    <a:p>
                      <a:pPr>
                        <a:lnSpc>
                          <a:spcPct val="115000"/>
                        </a:lnSpc>
                        <a:spcAft>
                          <a:spcPts val="0"/>
                        </a:spcAft>
                      </a:pPr>
                      <a:r>
                        <a:rPr lang="ru-RU" sz="1600">
                          <a:effectLst/>
                          <a:latin typeface="Times New Roman"/>
                          <a:ea typeface="Calibri"/>
                          <a:cs typeface="Times New Roman"/>
                        </a:rPr>
                        <a:t> </a:t>
                      </a:r>
                      <a:endParaRPr lang="ru-RU"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effectLst/>
                          <a:latin typeface="Times New Roman"/>
                          <a:ea typeface="Calibri"/>
                          <a:cs typeface="Times New Roman"/>
                        </a:rPr>
                        <a:t> </a:t>
                      </a:r>
                      <a:endParaRPr lang="ru-RU"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effectLst/>
                          <a:latin typeface="Times New Roman"/>
                          <a:ea typeface="Calibri"/>
                          <a:cs typeface="Times New Roman"/>
                        </a:rPr>
                        <a:t>Увлечения </a:t>
                      </a:r>
                      <a:endParaRPr lang="ru-RU"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b="1">
                          <a:effectLst/>
                          <a:latin typeface="Times New Roman"/>
                          <a:ea typeface="Calibri"/>
                          <a:cs typeface="Times New Roman"/>
                        </a:rPr>
                        <a:t>3000 руб.</a:t>
                      </a:r>
                      <a:endParaRPr lang="ru-RU"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735">
                <a:tc>
                  <a:txBody>
                    <a:bodyPr/>
                    <a:lstStyle/>
                    <a:p>
                      <a:pPr>
                        <a:lnSpc>
                          <a:spcPct val="115000"/>
                        </a:lnSpc>
                        <a:spcAft>
                          <a:spcPts val="0"/>
                        </a:spcAft>
                      </a:pPr>
                      <a:r>
                        <a:rPr lang="ru-RU" sz="1600">
                          <a:effectLst/>
                          <a:latin typeface="Times New Roman"/>
                          <a:ea typeface="Calibri"/>
                          <a:cs typeface="Times New Roman"/>
                        </a:rPr>
                        <a:t> </a:t>
                      </a:r>
                      <a:endParaRPr lang="ru-RU"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effectLst/>
                          <a:latin typeface="Times New Roman"/>
                          <a:ea typeface="Calibri"/>
                          <a:cs typeface="Times New Roman"/>
                        </a:rPr>
                        <a:t> </a:t>
                      </a:r>
                      <a:endParaRPr lang="ru-RU"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effectLst/>
                          <a:latin typeface="Times New Roman"/>
                          <a:ea typeface="Calibri"/>
                          <a:cs typeface="Times New Roman"/>
                        </a:rPr>
                        <a:t>Кредиты </a:t>
                      </a:r>
                      <a:endParaRPr lang="ru-RU"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b="1">
                          <a:effectLst/>
                          <a:latin typeface="Times New Roman"/>
                          <a:ea typeface="Calibri"/>
                          <a:cs typeface="Times New Roman"/>
                        </a:rPr>
                        <a:t>3000 руб.</a:t>
                      </a:r>
                      <a:endParaRPr lang="ru-RU"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735">
                <a:tc>
                  <a:txBody>
                    <a:bodyPr/>
                    <a:lstStyle/>
                    <a:p>
                      <a:pPr>
                        <a:lnSpc>
                          <a:spcPct val="115000"/>
                        </a:lnSpc>
                        <a:spcAft>
                          <a:spcPts val="0"/>
                        </a:spcAft>
                      </a:pPr>
                      <a:r>
                        <a:rPr lang="ru-RU" sz="1600" b="1" dirty="0">
                          <a:effectLst/>
                          <a:latin typeface="Times New Roman"/>
                          <a:ea typeface="Calibri"/>
                          <a:cs typeface="Times New Roman"/>
                        </a:rPr>
                        <a:t>Итог</a:t>
                      </a:r>
                      <a:endParaRPr lang="ru-RU"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b="1">
                          <a:effectLst/>
                          <a:latin typeface="Times New Roman"/>
                          <a:ea typeface="Calibri"/>
                          <a:cs typeface="Times New Roman"/>
                        </a:rPr>
                        <a:t> </a:t>
                      </a:r>
                      <a:endParaRPr lang="ru-RU"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b="1">
                          <a:effectLst/>
                          <a:latin typeface="Times New Roman"/>
                          <a:ea typeface="Calibri"/>
                          <a:cs typeface="Times New Roman"/>
                        </a:rPr>
                        <a:t>Итог</a:t>
                      </a:r>
                      <a:endParaRPr lang="ru-RU"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b="1" dirty="0">
                          <a:effectLst/>
                          <a:latin typeface="Times New Roman"/>
                          <a:ea typeface="Calibri"/>
                          <a:cs typeface="Times New Roman"/>
                        </a:rPr>
                        <a:t> </a:t>
                      </a:r>
                      <a:endParaRPr lang="ru-RU"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2"/>
          <p:cNvSpPr>
            <a:spLocks noChangeArrowheads="1"/>
          </p:cNvSpPr>
          <p:nvPr/>
        </p:nvSpPr>
        <p:spPr bwMode="auto">
          <a:xfrm>
            <a:off x="704203" y="1063188"/>
            <a:ext cx="7632848"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Оценка бюджета семьи Ивановых  за март  2011 года: Произведите  расчеты и определите, какой тип бюджета в данной семье?  </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Тип бюджета семьи Ивановых:_________________________________________________</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2283481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5381" y="103822"/>
            <a:ext cx="6965245" cy="1202485"/>
          </a:xfrm>
        </p:spPr>
        <p:txBody>
          <a:bodyPr/>
          <a:lstStyle/>
          <a:p>
            <a:r>
              <a:rPr lang="ru-RU" dirty="0" smtClean="0"/>
              <a:t>Домашнее задание</a:t>
            </a: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xmlns="" val="3318297046"/>
              </p:ext>
            </p:extLst>
          </p:nvPr>
        </p:nvGraphicFramePr>
        <p:xfrm>
          <a:off x="899592" y="2636912"/>
          <a:ext cx="7416824" cy="3528391"/>
        </p:xfrm>
        <a:graphic>
          <a:graphicData uri="http://schemas.openxmlformats.org/drawingml/2006/table">
            <a:tbl>
              <a:tblPr firstRow="1" firstCol="1" bandRow="1" bandCol="1"/>
              <a:tblGrid>
                <a:gridCol w="1820155"/>
                <a:gridCol w="1820915"/>
                <a:gridCol w="1820915"/>
                <a:gridCol w="1954839"/>
              </a:tblGrid>
              <a:tr h="352839">
                <a:tc gridSpan="4">
                  <a:txBody>
                    <a:bodyPr/>
                    <a:lstStyle/>
                    <a:p>
                      <a:pPr algn="just">
                        <a:lnSpc>
                          <a:spcPct val="115000"/>
                        </a:lnSpc>
                        <a:spcAft>
                          <a:spcPts val="0"/>
                        </a:spcAft>
                      </a:pPr>
                      <a:r>
                        <a:rPr lang="ru-RU" sz="2000" dirty="0">
                          <a:effectLst/>
                          <a:latin typeface="Times New Roman"/>
                          <a:ea typeface="Calibri"/>
                          <a:cs typeface="Times New Roman"/>
                        </a:rPr>
                        <a:t>Семья: </a:t>
                      </a:r>
                      <a:endParaRPr lang="ru-RU"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1058518">
                <a:tc>
                  <a:txBody>
                    <a:bodyPr/>
                    <a:lstStyle/>
                    <a:p>
                      <a:pPr algn="just">
                        <a:lnSpc>
                          <a:spcPct val="115000"/>
                        </a:lnSpc>
                        <a:spcAft>
                          <a:spcPts val="0"/>
                        </a:spcAft>
                      </a:pPr>
                      <a:r>
                        <a:rPr lang="ru-RU" sz="2000">
                          <a:effectLst/>
                          <a:latin typeface="Times New Roman"/>
                          <a:ea typeface="Calibri"/>
                          <a:cs typeface="Times New Roman"/>
                        </a:rPr>
                        <a:t>Наименование доходов</a:t>
                      </a:r>
                      <a:endParaRPr lang="ru-RU"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2000">
                          <a:effectLst/>
                          <a:latin typeface="Times New Roman"/>
                          <a:ea typeface="Calibri"/>
                          <a:cs typeface="Times New Roman"/>
                        </a:rPr>
                        <a:t>Предложения по увеличению доходов</a:t>
                      </a:r>
                      <a:endParaRPr lang="ru-RU"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2000">
                          <a:effectLst/>
                          <a:latin typeface="Times New Roman"/>
                          <a:ea typeface="Calibri"/>
                          <a:cs typeface="Times New Roman"/>
                        </a:rPr>
                        <a:t>Наименование расходов</a:t>
                      </a:r>
                      <a:endParaRPr lang="ru-RU"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2000" dirty="0">
                          <a:effectLst/>
                          <a:latin typeface="Times New Roman"/>
                          <a:ea typeface="Calibri"/>
                          <a:cs typeface="Times New Roman"/>
                        </a:rPr>
                        <a:t>Предложения по уменьшению расходов</a:t>
                      </a:r>
                      <a:endParaRPr lang="ru-RU"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2839">
                <a:tc>
                  <a:txBody>
                    <a:bodyPr/>
                    <a:lstStyle/>
                    <a:p>
                      <a:pPr algn="just">
                        <a:lnSpc>
                          <a:spcPct val="115000"/>
                        </a:lnSpc>
                        <a:spcAft>
                          <a:spcPts val="0"/>
                        </a:spcAft>
                      </a:pPr>
                      <a:r>
                        <a:rPr lang="ru-RU" sz="1400">
                          <a:effectLst/>
                          <a:latin typeface="Times New Roman"/>
                          <a:ea typeface="Calibri"/>
                          <a:cs typeface="Times New Roman"/>
                        </a:rPr>
                        <a:t>1.</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a:effectLst/>
                          <a:latin typeface="Times New Roman"/>
                          <a:ea typeface="Calibri"/>
                          <a:cs typeface="Times New Roman"/>
                        </a:rPr>
                        <a:t>1.</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a:effectLst/>
                          <a:latin typeface="Times New Roman"/>
                          <a:ea typeface="Calibri"/>
                          <a:cs typeface="Times New Roman"/>
                        </a:rPr>
                        <a:t>1.</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dirty="0">
                          <a:effectLst/>
                          <a:latin typeface="Times New Roman"/>
                          <a:ea typeface="Calibri"/>
                          <a:cs typeface="Times New Roman"/>
                        </a:rPr>
                        <a:t>1.</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2839">
                <a:tc>
                  <a:txBody>
                    <a:bodyPr/>
                    <a:lstStyle/>
                    <a:p>
                      <a:pPr algn="just">
                        <a:lnSpc>
                          <a:spcPct val="115000"/>
                        </a:lnSpc>
                        <a:spcAft>
                          <a:spcPts val="0"/>
                        </a:spcAft>
                      </a:pPr>
                      <a:r>
                        <a:rPr lang="ru-RU" sz="1400">
                          <a:effectLst/>
                          <a:latin typeface="Times New Roman"/>
                          <a:ea typeface="Calibri"/>
                          <a:cs typeface="Times New Roman"/>
                        </a:rPr>
                        <a:t>2.</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a:effectLst/>
                          <a:latin typeface="Times New Roman"/>
                          <a:ea typeface="Calibri"/>
                          <a:cs typeface="Times New Roman"/>
                        </a:rPr>
                        <a:t>2.</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a:effectLst/>
                          <a:latin typeface="Times New Roman"/>
                          <a:ea typeface="Calibri"/>
                          <a:cs typeface="Times New Roman"/>
                        </a:rPr>
                        <a:t>2.</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a:effectLst/>
                          <a:latin typeface="Times New Roman"/>
                          <a:ea typeface="Calibri"/>
                          <a:cs typeface="Times New Roman"/>
                        </a:rPr>
                        <a:t>2.</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2839">
                <a:tc>
                  <a:txBody>
                    <a:bodyPr/>
                    <a:lstStyle/>
                    <a:p>
                      <a:pPr algn="just">
                        <a:lnSpc>
                          <a:spcPct val="115000"/>
                        </a:lnSpc>
                        <a:spcAft>
                          <a:spcPts val="0"/>
                        </a:spcAft>
                      </a:pPr>
                      <a:r>
                        <a:rPr lang="ru-RU" sz="1400">
                          <a:effectLst/>
                          <a:latin typeface="Times New Roman"/>
                          <a:ea typeface="Calibri"/>
                          <a:cs typeface="Times New Roman"/>
                        </a:rPr>
                        <a:t>3.</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a:effectLst/>
                          <a:latin typeface="Times New Roman"/>
                          <a:ea typeface="Calibri"/>
                          <a:cs typeface="Times New Roman"/>
                        </a:rPr>
                        <a:t>3.</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a:effectLst/>
                          <a:latin typeface="Times New Roman"/>
                          <a:ea typeface="Calibri"/>
                          <a:cs typeface="Times New Roman"/>
                        </a:rPr>
                        <a:t>3.</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a:effectLst/>
                          <a:latin typeface="Times New Roman"/>
                          <a:ea typeface="Calibri"/>
                          <a:cs typeface="Times New Roman"/>
                        </a:rPr>
                        <a:t>3.</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2839">
                <a:tc>
                  <a:txBody>
                    <a:bodyPr/>
                    <a:lstStyle/>
                    <a:p>
                      <a:pPr algn="just">
                        <a:lnSpc>
                          <a:spcPct val="115000"/>
                        </a:lnSpc>
                        <a:spcAft>
                          <a:spcPts val="0"/>
                        </a:spcAft>
                      </a:pPr>
                      <a:r>
                        <a:rPr lang="ru-RU" sz="1400">
                          <a:effectLst/>
                          <a:latin typeface="Times New Roman"/>
                          <a:ea typeface="Calibri"/>
                          <a:cs typeface="Times New Roman"/>
                        </a:rPr>
                        <a:t>4.</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a:effectLst/>
                          <a:latin typeface="Times New Roman"/>
                          <a:ea typeface="Calibri"/>
                          <a:cs typeface="Times New Roman"/>
                        </a:rPr>
                        <a:t>4.</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a:effectLst/>
                          <a:latin typeface="Times New Roman"/>
                          <a:ea typeface="Calibri"/>
                          <a:cs typeface="Times New Roman"/>
                        </a:rPr>
                        <a:t>4.</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a:effectLst/>
                          <a:latin typeface="Times New Roman"/>
                          <a:ea typeface="Calibri"/>
                          <a:cs typeface="Times New Roman"/>
                        </a:rPr>
                        <a:t>4.</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2839">
                <a:tc>
                  <a:txBody>
                    <a:bodyPr/>
                    <a:lstStyle/>
                    <a:p>
                      <a:pPr algn="just">
                        <a:lnSpc>
                          <a:spcPct val="115000"/>
                        </a:lnSpc>
                        <a:spcAft>
                          <a:spcPts val="0"/>
                        </a:spcAft>
                      </a:pPr>
                      <a:r>
                        <a:rPr lang="ru-RU" sz="1400">
                          <a:effectLst/>
                          <a:latin typeface="Times New Roman"/>
                          <a:ea typeface="Calibri"/>
                          <a:cs typeface="Times New Roman"/>
                        </a:rPr>
                        <a:t>5.</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a:effectLst/>
                          <a:latin typeface="Times New Roman"/>
                          <a:ea typeface="Calibri"/>
                          <a:cs typeface="Times New Roman"/>
                        </a:rPr>
                        <a:t>5.</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a:effectLst/>
                          <a:latin typeface="Times New Roman"/>
                          <a:ea typeface="Calibri"/>
                          <a:cs typeface="Times New Roman"/>
                        </a:rPr>
                        <a:t>5.</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a:effectLst/>
                          <a:latin typeface="Times New Roman"/>
                          <a:ea typeface="Calibri"/>
                          <a:cs typeface="Times New Roman"/>
                        </a:rPr>
                        <a:t>5.</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2839">
                <a:tc>
                  <a:txBody>
                    <a:bodyPr/>
                    <a:lstStyle/>
                    <a:p>
                      <a:pPr algn="just">
                        <a:lnSpc>
                          <a:spcPct val="115000"/>
                        </a:lnSpc>
                        <a:spcAft>
                          <a:spcPts val="0"/>
                        </a:spcAft>
                      </a:pPr>
                      <a:r>
                        <a:rPr lang="ru-RU" sz="1400" dirty="0">
                          <a:effectLst/>
                          <a:latin typeface="Times New Roman"/>
                          <a:ea typeface="Calibri"/>
                          <a:cs typeface="Times New Roman"/>
                        </a:rPr>
                        <a:t>6.</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a:effectLst/>
                          <a:latin typeface="Times New Roman"/>
                          <a:ea typeface="Calibri"/>
                          <a:cs typeface="Times New Roman"/>
                        </a:rPr>
                        <a:t>6.</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a:effectLst/>
                          <a:latin typeface="Times New Roman"/>
                          <a:ea typeface="Calibri"/>
                          <a:cs typeface="Times New Roman"/>
                        </a:rPr>
                        <a:t>6.</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dirty="0">
                          <a:effectLst/>
                          <a:latin typeface="Times New Roman"/>
                          <a:ea typeface="Calibri"/>
                          <a:cs typeface="Times New Roman"/>
                        </a:rPr>
                        <a:t>6.</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758565" y="1196752"/>
            <a:ext cx="7530856" cy="14773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269875"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Разработка стратегии по уменьшению расходов и по увеличению доходов</a:t>
            </a:r>
            <a:r>
              <a:rPr kumimoji="0" lang="ru-RU" b="1" i="0" u="none" strike="noStrike" cap="none" normalizeH="0" baseline="0" dirty="0" smtClean="0">
                <a:ln>
                  <a:noFill/>
                </a:ln>
                <a:solidFill>
                  <a:schemeClr val="tx1"/>
                </a:solidFill>
                <a:effectLst/>
                <a:latin typeface="Calibri"/>
                <a:ea typeface="Calibri" pitchFamily="34" charset="0"/>
                <a:cs typeface="Times New Roman" pitchFamily="18" charset="0"/>
              </a:rPr>
              <a:t>»</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269875"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Семьи Ивановых, которые имеют дефицитный бюджет.</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269875"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Свои предложения оформите в тетради в виде таблицы: </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269875"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004399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1011717" name="Rectangle 5"/>
          <p:cNvSpPr>
            <a:spLocks noGrp="1" noChangeArrowheads="1"/>
          </p:cNvSpPr>
          <p:nvPr>
            <p:ph idx="1"/>
          </p:nvPr>
        </p:nvSpPr>
        <p:spPr>
          <a:noFill/>
          <a:ln/>
        </p:spPr>
        <p:txBody>
          <a:bodyPr/>
          <a:lstStyle/>
          <a:p>
            <a:pPr marL="0" indent="0" algn="just">
              <a:buNone/>
            </a:pPr>
            <a:r>
              <a:rPr lang="ru-RU" b="1" dirty="0">
                <a:latin typeface="Times New Roman" pitchFamily="18" charset="0"/>
                <a:cs typeface="Times New Roman" pitchFamily="18" charset="0"/>
              </a:rPr>
              <a:t>Цель урока </a:t>
            </a:r>
            <a:r>
              <a:rPr lang="ru-RU" dirty="0">
                <a:latin typeface="Times New Roman" pitchFamily="18" charset="0"/>
                <a:cs typeface="Times New Roman" pitchFamily="18" charset="0"/>
              </a:rPr>
              <a:t>- применить знания о доходах и расходах семьи, установить и проанализировать  связь между доходом и расходом семьи. В ходе урока мы убедимся в необходимости владения знаниями о постоянных и переменных расходах в жизни</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i="1" dirty="0" smtClean="0"/>
              <a:t>Планируемые  результаты:</a:t>
            </a:r>
            <a:r>
              <a:rPr lang="ru-RU" b="1" dirty="0" smtClean="0"/>
              <a:t> </a:t>
            </a:r>
            <a:r>
              <a:rPr lang="ru-RU" dirty="0"/>
              <a:t/>
            </a:r>
            <a:br>
              <a:rPr lang="ru-RU" dirty="0"/>
            </a:br>
            <a:endParaRPr lang="ru-RU" dirty="0"/>
          </a:p>
        </p:txBody>
      </p:sp>
      <p:sp>
        <p:nvSpPr>
          <p:cNvPr id="3" name="Объект 2"/>
          <p:cNvSpPr>
            <a:spLocks noGrp="1"/>
          </p:cNvSpPr>
          <p:nvPr>
            <p:ph idx="1"/>
          </p:nvPr>
        </p:nvSpPr>
        <p:spPr/>
        <p:txBody>
          <a:bodyPr>
            <a:normAutofit/>
          </a:bodyPr>
          <a:lstStyle/>
          <a:p>
            <a:pPr marL="0" indent="0">
              <a:buNone/>
            </a:pPr>
            <a:r>
              <a:rPr lang="ru-RU" b="1" dirty="0" smtClean="0"/>
              <a:t>предметные</a:t>
            </a:r>
            <a:r>
              <a:rPr lang="ru-RU" b="1" dirty="0"/>
              <a:t>: </a:t>
            </a:r>
            <a:endParaRPr lang="ru-RU" dirty="0"/>
          </a:p>
          <a:p>
            <a:pPr marL="0" indent="0">
              <a:buNone/>
            </a:pPr>
            <a:r>
              <a:rPr lang="ru-RU" dirty="0">
                <a:sym typeface="Symbol"/>
              </a:rPr>
              <a:t></a:t>
            </a:r>
            <a:r>
              <a:rPr lang="ru-RU" dirty="0"/>
              <a:t> знание направлений финансовых расходов, умение рассчитывать расходы; </a:t>
            </a:r>
          </a:p>
          <a:p>
            <a:pPr marL="0" indent="0">
              <a:buNone/>
            </a:pPr>
            <a:r>
              <a:rPr lang="ru-RU" dirty="0">
                <a:sym typeface="Symbol"/>
              </a:rPr>
              <a:t></a:t>
            </a:r>
            <a:r>
              <a:rPr lang="ru-RU" dirty="0"/>
              <a:t> развитие способностей обучающихся делать необходимые выводы и давать обоснованные оценки экономических ситуаций; определение элементарных проблем в области семейных финансов и нахождение путей их решения; </a:t>
            </a:r>
          </a:p>
          <a:p>
            <a:endParaRPr lang="ru-RU" dirty="0"/>
          </a:p>
        </p:txBody>
      </p:sp>
    </p:spTree>
    <p:extLst>
      <p:ext uri="{BB962C8B-B14F-4D97-AF65-F5344CB8AC3E}">
        <p14:creationId xmlns:p14="http://schemas.microsoft.com/office/powerpoint/2010/main" xmlns="" val="2047134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i="1" dirty="0" smtClean="0"/>
              <a:t>Планируемые  результаты:</a:t>
            </a:r>
            <a:r>
              <a:rPr lang="ru-RU" b="1" dirty="0" smtClean="0"/>
              <a:t> </a:t>
            </a:r>
            <a:r>
              <a:rPr lang="ru-RU" dirty="0"/>
              <a:t/>
            </a:r>
            <a:br>
              <a:rPr lang="ru-RU" dirty="0"/>
            </a:br>
            <a:endParaRPr lang="ru-RU" dirty="0"/>
          </a:p>
        </p:txBody>
      </p:sp>
      <p:sp>
        <p:nvSpPr>
          <p:cNvPr id="3" name="Объект 2"/>
          <p:cNvSpPr>
            <a:spLocks noGrp="1"/>
          </p:cNvSpPr>
          <p:nvPr>
            <p:ph idx="1"/>
          </p:nvPr>
        </p:nvSpPr>
        <p:spPr>
          <a:xfrm>
            <a:off x="1115616" y="1988840"/>
            <a:ext cx="6984776" cy="4104456"/>
          </a:xfrm>
        </p:spPr>
        <p:txBody>
          <a:bodyPr>
            <a:normAutofit fontScale="92500" lnSpcReduction="10000"/>
          </a:bodyPr>
          <a:lstStyle/>
          <a:p>
            <a:pPr marL="0" lvl="0" indent="0">
              <a:buNone/>
            </a:pPr>
            <a:r>
              <a:rPr lang="ru-RU" b="1" dirty="0" smtClean="0"/>
              <a:t>Личностные: </a:t>
            </a:r>
          </a:p>
          <a:p>
            <a:pPr lvl="0">
              <a:buFont typeface="Arial" pitchFamily="34" charset="0"/>
              <a:buChar char="•"/>
            </a:pPr>
            <a:r>
              <a:rPr lang="ru-RU" dirty="0" smtClean="0"/>
              <a:t>понимание </a:t>
            </a:r>
            <a:r>
              <a:rPr lang="ru-RU" dirty="0"/>
              <a:t>экономических проблем семьи и участие в их обсуждении </a:t>
            </a:r>
          </a:p>
          <a:p>
            <a:pPr lvl="0">
              <a:buFont typeface="Arial" pitchFamily="34" charset="0"/>
              <a:buChar char="•"/>
            </a:pPr>
            <a:r>
              <a:rPr lang="ru-RU" dirty="0"/>
              <a:t>развитие экономического образа мышления, </a:t>
            </a:r>
          </a:p>
          <a:p>
            <a:pPr lvl="0">
              <a:buFont typeface="Arial" pitchFamily="34" charset="0"/>
              <a:buChar char="•"/>
            </a:pPr>
            <a:r>
              <a:rPr lang="ru-RU" dirty="0"/>
              <a:t> развитие самостоятельности и личной ответственности за свои поступки; планирование собственного бюджета, </a:t>
            </a:r>
          </a:p>
          <a:p>
            <a:pPr lvl="0">
              <a:buFont typeface="Arial" pitchFamily="34" charset="0"/>
              <a:buChar char="•"/>
            </a:pPr>
            <a:r>
              <a:rPr lang="ru-RU" dirty="0"/>
              <a:t> развитие навыков сотрудничества с взрослыми и сверстниками в разных игровых и реальных экономических ситуациях; </a:t>
            </a:r>
          </a:p>
          <a:p>
            <a:pPr lvl="0">
              <a:buFont typeface="Arial" pitchFamily="34" charset="0"/>
              <a:buChar char="•"/>
            </a:pPr>
            <a:r>
              <a:rPr lang="ru-RU" dirty="0"/>
              <a:t> участие в принятии решений о семейном бюджете.</a:t>
            </a:r>
          </a:p>
          <a:p>
            <a:endParaRPr lang="ru-RU" dirty="0"/>
          </a:p>
        </p:txBody>
      </p:sp>
    </p:spTree>
    <p:extLst>
      <p:ext uri="{BB962C8B-B14F-4D97-AF65-F5344CB8AC3E}">
        <p14:creationId xmlns:p14="http://schemas.microsoft.com/office/powerpoint/2010/main" xmlns="" val="1501422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Lena\Desktop\Проект финансовая грамотность\Снимок.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188640"/>
            <a:ext cx="8424936" cy="6480720"/>
          </a:xfrm>
          <a:prstGeom prst="rect">
            <a:avLst/>
          </a:prstGeom>
          <a:noFill/>
          <a:ln>
            <a:noFill/>
          </a:ln>
        </p:spPr>
      </p:pic>
    </p:spTree>
    <p:extLst>
      <p:ext uri="{BB962C8B-B14F-4D97-AF65-F5344CB8AC3E}">
        <p14:creationId xmlns:p14="http://schemas.microsoft.com/office/powerpoint/2010/main" xmlns="" val="1235236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1124744"/>
            <a:ext cx="6512511" cy="1143000"/>
          </a:xfrm>
        </p:spPr>
        <p:txBody>
          <a:bodyPr/>
          <a:lstStyle/>
          <a:p>
            <a:r>
              <a:rPr lang="ru-RU" dirty="0" smtClean="0"/>
              <a:t>Что такое доход</a:t>
            </a:r>
            <a:endParaRPr lang="ru-RU" dirty="0"/>
          </a:p>
        </p:txBody>
      </p:sp>
      <p:sp>
        <p:nvSpPr>
          <p:cNvPr id="3" name="Содержимое 2"/>
          <p:cNvSpPr>
            <a:spLocks noGrp="1"/>
          </p:cNvSpPr>
          <p:nvPr>
            <p:ph idx="1"/>
          </p:nvPr>
        </p:nvSpPr>
        <p:spPr/>
        <p:txBody>
          <a:bodyPr>
            <a:normAutofit fontScale="92500" lnSpcReduction="20000"/>
          </a:bodyPr>
          <a:lstStyle/>
          <a:p>
            <a:pPr algn="just"/>
            <a:endParaRPr lang="ru-RU" b="1" dirty="0" smtClean="0"/>
          </a:p>
          <a:p>
            <a:pPr algn="just"/>
            <a:endParaRPr lang="ru-RU" b="1" dirty="0"/>
          </a:p>
          <a:p>
            <a:pPr algn="just"/>
            <a:r>
              <a:rPr lang="ru-RU" b="1" dirty="0" smtClean="0">
                <a:latin typeface="Times New Roman" pitchFamily="18" charset="0"/>
                <a:cs typeface="Times New Roman" pitchFamily="18" charset="0"/>
              </a:rPr>
              <a:t>Доход </a:t>
            </a:r>
            <a:r>
              <a:rPr lang="ru-RU" dirty="0" smtClean="0">
                <a:latin typeface="Times New Roman" pitchFamily="18" charset="0"/>
                <a:cs typeface="Times New Roman" pitchFamily="18" charset="0"/>
              </a:rPr>
              <a:t>- это материальные ценности или деньги, получаемые в виде заработной платы, вознаграждения или подарка от государства, предприятия или отдельного лица за работу, услугу или другую деятельность.</a:t>
            </a:r>
          </a:p>
          <a:p>
            <a:pPr algn="just"/>
            <a:r>
              <a:rPr lang="ru-RU" b="1" dirty="0" smtClean="0">
                <a:latin typeface="Times New Roman" pitchFamily="18" charset="0"/>
                <a:cs typeface="Times New Roman" pitchFamily="18" charset="0"/>
              </a:rPr>
              <a:t>Семейные доходы</a:t>
            </a:r>
            <a:r>
              <a:rPr lang="ru-RU" dirty="0" smtClean="0">
                <a:latin typeface="Times New Roman" pitchFamily="18" charset="0"/>
                <a:cs typeface="Times New Roman" pitchFamily="18" charset="0"/>
              </a:rPr>
              <a:t> – это денежные средства, которые члены семьи получают от посторонних лиц или организаций и могут использовать для оплаты собственных расходов.</a:t>
            </a:r>
          </a:p>
          <a:p>
            <a:pPr>
              <a:buNone/>
            </a:pP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Виды доходов</a:t>
            </a:r>
            <a:endParaRPr lang="ru-RU" dirty="0"/>
          </a:p>
        </p:txBody>
      </p:sp>
      <p:graphicFrame>
        <p:nvGraphicFramePr>
          <p:cNvPr id="4" name="Содержимое 3"/>
          <p:cNvGraphicFramePr>
            <a:graphicFrameLocks noGrp="1"/>
          </p:cNvGraphicFramePr>
          <p:nvPr>
            <p:ph idx="1"/>
            <p:extLst>
              <p:ext uri="{D42A27DB-BD31-4B8C-83A1-F6EECF244321}">
                <p14:modId xmlns:p14="http://schemas.microsoft.com/office/powerpoint/2010/main" xmlns="" val="259393707"/>
              </p:ext>
            </p:extLst>
          </p:nvPr>
        </p:nvGraphicFramePr>
        <p:xfrm>
          <a:off x="1463675" y="2119313"/>
          <a:ext cx="6196013" cy="360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100" i="1" dirty="0" smtClean="0"/>
              <a:t>В парах </a:t>
            </a:r>
            <a:r>
              <a:rPr lang="ru-RU" sz="3100" i="1" dirty="0"/>
              <a:t>распределите предложенные на слайде траты на обязательные и произвольные</a:t>
            </a:r>
            <a:endParaRPr lang="ru-RU" sz="3100" dirty="0"/>
          </a:p>
        </p:txBody>
      </p:sp>
      <p:sp>
        <p:nvSpPr>
          <p:cNvPr id="3" name="Объект 2"/>
          <p:cNvSpPr>
            <a:spLocks noGrp="1"/>
          </p:cNvSpPr>
          <p:nvPr>
            <p:ph idx="1"/>
          </p:nvPr>
        </p:nvSpPr>
        <p:spPr>
          <a:xfrm>
            <a:off x="899592" y="2060848"/>
            <a:ext cx="7488832" cy="4104455"/>
          </a:xfrm>
        </p:spPr>
        <p:txBody>
          <a:bodyPr>
            <a:normAutofit lnSpcReduction="10000"/>
          </a:bodyPr>
          <a:lstStyle/>
          <a:p>
            <a:pPr marL="0" indent="0">
              <a:buNone/>
            </a:pPr>
            <a:r>
              <a:rPr lang="ru-RU" dirty="0"/>
              <a:t>Ремонт автомобиля, ремонт телевизора, покупка лекарств, поход в кино, проезд в  городском транспорте, покупка учебников, выплата кредита, покупка  основных продуктов питания, ремонт микроволновой печи, покупка  белья, покупка шубы, оплата коммунальных услуг, школьные обеды, срочный ремонт квартиры, покупка канцелярских товаров, покупка кухонной утвари, питание для домашних животных, закупка семян, покупка дивана, выплата налогов, посещение ресторана, выставки, покупка обоев, </a:t>
            </a:r>
            <a:r>
              <a:rPr lang="ru-RU" dirty="0" smtClean="0"/>
              <a:t>краски.</a:t>
            </a:r>
            <a:endParaRPr lang="ru-RU" dirty="0"/>
          </a:p>
        </p:txBody>
      </p:sp>
      <p:pic>
        <p:nvPicPr>
          <p:cNvPr id="4" name="Picture 2" descr="F:\Документы (резерв)\Дидактические материалы\картинки к урокам\2798917.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452320" y="5373216"/>
            <a:ext cx="1429967" cy="105531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1682618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Кнопка">
  <a:themeElements>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Кнопка">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нопка">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153</TotalTime>
  <Words>1072</Words>
  <Application>Microsoft Office PowerPoint</Application>
  <PresentationFormat>Экран (4:3)</PresentationFormat>
  <Paragraphs>170</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Кнопка</vt:lpstr>
      <vt:lpstr>Проект по дисциплине «Финансовая грамотность»</vt:lpstr>
      <vt:lpstr>Проект</vt:lpstr>
      <vt:lpstr>Слайд 3</vt:lpstr>
      <vt:lpstr>Планируемые  результаты:  </vt:lpstr>
      <vt:lpstr>Планируемые  результаты:  </vt:lpstr>
      <vt:lpstr>Слайд 6</vt:lpstr>
      <vt:lpstr>Что такое доход</vt:lpstr>
      <vt:lpstr>Виды доходов</vt:lpstr>
      <vt:lpstr>В парах распределите предложенные на слайде траты на обязательные и произвольные</vt:lpstr>
      <vt:lpstr>Что такое расходы?</vt:lpstr>
      <vt:lpstr>Виды расходов</vt:lpstr>
      <vt:lpstr>Слайд 12</vt:lpstr>
      <vt:lpstr>Работа в группах</vt:lpstr>
      <vt:lpstr>Слайд 14</vt:lpstr>
      <vt:lpstr>Кейс</vt:lpstr>
      <vt:lpstr>2. Коммунальные услуги.</vt:lpstr>
      <vt:lpstr>Подведение итогов.</vt:lpstr>
      <vt:lpstr>Закрепление изученного материала</vt:lpstr>
      <vt:lpstr>Закрепление изученного материала</vt:lpstr>
      <vt:lpstr>Самостоятельная работа</vt:lpstr>
      <vt:lpstr>Проверьте себя!</vt:lpstr>
      <vt:lpstr>Слайд 22</vt:lpstr>
      <vt:lpstr>Домашнее задание</vt:lpstr>
      <vt:lpstr>Домашнее задание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Чулпан</cp:lastModifiedBy>
  <cp:revision>27</cp:revision>
  <dcterms:created xsi:type="dcterms:W3CDTF">2013-01-11T16:20:23Z</dcterms:created>
  <dcterms:modified xsi:type="dcterms:W3CDTF">2018-07-01T06:39:16Z</dcterms:modified>
</cp:coreProperties>
</file>